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477B-F8A0-4BB2-97E3-9FE4F8128E3E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0661-887E-4DC0-864F-C94B211E8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477B-F8A0-4BB2-97E3-9FE4F8128E3E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0661-887E-4DC0-864F-C94B211E8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477B-F8A0-4BB2-97E3-9FE4F8128E3E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0661-887E-4DC0-864F-C94B211E8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477B-F8A0-4BB2-97E3-9FE4F8128E3E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0661-887E-4DC0-864F-C94B211E8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477B-F8A0-4BB2-97E3-9FE4F8128E3E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0661-887E-4DC0-864F-C94B211E8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477B-F8A0-4BB2-97E3-9FE4F8128E3E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0661-887E-4DC0-864F-C94B211E8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477B-F8A0-4BB2-97E3-9FE4F8128E3E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0661-887E-4DC0-864F-C94B211E8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477B-F8A0-4BB2-97E3-9FE4F8128E3E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0661-887E-4DC0-864F-C94B211E8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477B-F8A0-4BB2-97E3-9FE4F8128E3E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0661-887E-4DC0-864F-C94B211E8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477B-F8A0-4BB2-97E3-9FE4F8128E3E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0661-887E-4DC0-864F-C94B211E8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477B-F8A0-4BB2-97E3-9FE4F8128E3E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0661-887E-4DC0-864F-C94B211E8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D477B-F8A0-4BB2-97E3-9FE4F8128E3E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E0661-887E-4DC0-864F-C94B211E80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It's%20All%20Economics_(360p).mp4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Good%20Time%20or%20Good%20Grade__(360p).mp4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I,%20Pencil_%20The%20Movie_(360p).mp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lgerian" pitchFamily="82" charset="0"/>
              </a:rPr>
              <a:t>Basic Economics</a:t>
            </a:r>
            <a:endParaRPr lang="en-US" sz="48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It all boils down to this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t's All Economics_(360p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Limited Resources come in to 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r>
              <a:rPr lang="en-US" dirty="0" smtClean="0"/>
              <a:t>Even if I had all of the money in the world, I still have </a:t>
            </a:r>
            <a:r>
              <a:rPr lang="en-US" b="1" i="1" u="sng" dirty="0" smtClean="0"/>
              <a:t>limited time </a:t>
            </a:r>
            <a:r>
              <a:rPr lang="en-US" dirty="0" smtClean="0"/>
              <a:t>to produce. </a:t>
            </a:r>
          </a:p>
          <a:p>
            <a:r>
              <a:rPr lang="en-US" dirty="0" smtClean="0"/>
              <a:t>Even if I had unlimited money and time to produce something, </a:t>
            </a:r>
            <a:r>
              <a:rPr lang="en-US" b="1" i="1" u="sng" dirty="0" smtClean="0"/>
              <a:t>human capital </a:t>
            </a:r>
            <a:r>
              <a:rPr lang="en-US" dirty="0" smtClean="0"/>
              <a:t>is still limited. </a:t>
            </a:r>
          </a:p>
          <a:p>
            <a:r>
              <a:rPr lang="en-US" dirty="0" smtClean="0"/>
              <a:t>If every person I the world was working on my product, there would be no one left to buy it so the product would fail. </a:t>
            </a:r>
          </a:p>
          <a:p>
            <a:pPr algn="ctr">
              <a:buNone/>
            </a:pPr>
            <a:endParaRPr lang="en-US" b="1" i="1" u="sng" dirty="0" smtClean="0"/>
          </a:p>
          <a:p>
            <a:pPr algn="ctr">
              <a:buNone/>
            </a:pPr>
            <a:r>
              <a:rPr lang="en-US" sz="4000" b="1" i="1" u="sng" dirty="0" smtClean="0"/>
              <a:t>Scarcity affects EVERYTHING!!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ood Time or Good Grade__(360p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Cost v. Benefit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n-US" dirty="0" smtClean="0"/>
              <a:t>There comes a point in time or production where adding one more unit will bring you profit. If I made one more car, I’d make $5000 more profit. This is good. </a:t>
            </a:r>
          </a:p>
          <a:p>
            <a:r>
              <a:rPr lang="en-US" dirty="0" smtClean="0"/>
              <a:t>The comes a point where adding one more unit will cost you more money than that unit will bring in. ex: if I hire one more person, it will cost me $25,000 a year, but they’ll only provide $20,000 worth of service. This would be bad. </a:t>
            </a:r>
          </a:p>
          <a:p>
            <a:r>
              <a:rPr lang="en-US" b="1" i="1" u="sng" dirty="0" smtClean="0"/>
              <a:t>Thinking on the Margin</a:t>
            </a:r>
            <a:r>
              <a:rPr lang="en-US" dirty="0" smtClean="0"/>
              <a:t> is when you consider adding </a:t>
            </a:r>
            <a:r>
              <a:rPr lang="en-US" b="1" i="1" u="sng" dirty="0" smtClean="0"/>
              <a:t>one more unit.</a:t>
            </a:r>
            <a:endParaRPr lang="en-US" b="1" i="1" u="sn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Thinking on the Margin</a:t>
            </a:r>
            <a:endParaRPr lang="en-US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It’s Thanksgiving. </a:t>
            </a:r>
          </a:p>
          <a:p>
            <a:r>
              <a:rPr lang="en-US" dirty="0" smtClean="0"/>
              <a:t>Your mom has cooked 6 dishes and spent 8 hours in the kitchen. She realizes that there's no green beans on the menu. It would take her 1 hour and $7 in ingredients to cook a green bean casserole. </a:t>
            </a:r>
          </a:p>
          <a:p>
            <a:r>
              <a:rPr lang="en-US" dirty="0" smtClean="0"/>
              <a:t>Benefits: satisfaction of having a green bean casserole even though there are 6 other food options</a:t>
            </a:r>
          </a:p>
          <a:p>
            <a:r>
              <a:rPr lang="en-US" dirty="0" smtClean="0"/>
              <a:t>Down side: There are already 6 other options to choose from and it would be another hour in the kitchen.</a:t>
            </a:r>
          </a:p>
          <a:p>
            <a:pPr algn="ctr">
              <a:buNone/>
            </a:pPr>
            <a:r>
              <a:rPr lang="en-US" sz="4800" b="1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it really worth it? </a:t>
            </a:r>
            <a:endParaRPr lang="en-US" sz="4800" b="1" i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, Pencil_ The Movie_(360p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Needs v. Wants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83163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Arabic Typesetting" pitchFamily="66" charset="-78"/>
                <a:cs typeface="Arabic Typesetting" pitchFamily="66" charset="-78"/>
              </a:rPr>
              <a:t>We have </a:t>
            </a:r>
            <a:r>
              <a:rPr lang="en-US" sz="4400" u="sng" dirty="0" smtClean="0">
                <a:latin typeface="Arabic Typesetting" pitchFamily="66" charset="-78"/>
                <a:cs typeface="Arabic Typesetting" pitchFamily="66" charset="-78"/>
              </a:rPr>
              <a:t>some</a:t>
            </a:r>
            <a:r>
              <a:rPr lang="en-US" sz="4400" dirty="0" smtClean="0">
                <a:latin typeface="Arabic Typesetting" pitchFamily="66" charset="-78"/>
                <a:cs typeface="Arabic Typesetting" pitchFamily="66" charset="-78"/>
              </a:rPr>
              <a:t> needs</a:t>
            </a:r>
            <a:endParaRPr lang="en-US" sz="44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en-US" sz="3600" b="1" dirty="0" smtClean="0"/>
              <a:t>We have </a:t>
            </a:r>
            <a:r>
              <a:rPr lang="en-US" sz="3600" b="1" u="sng" dirty="0" smtClean="0"/>
              <a:t>unlimited</a:t>
            </a:r>
            <a:r>
              <a:rPr lang="en-US" sz="3600" b="1" dirty="0" smtClean="0"/>
              <a:t> wants</a:t>
            </a:r>
          </a:p>
          <a:p>
            <a:r>
              <a:rPr lang="en-US" sz="3600" b="1" i="1" dirty="0" smtClean="0">
                <a:solidFill>
                  <a:schemeClr val="tx2"/>
                </a:solidFill>
              </a:rPr>
              <a:t>There are not enough </a:t>
            </a:r>
            <a:r>
              <a:rPr lang="en-US" sz="3600" b="1" i="1" u="sng" dirty="0" smtClean="0">
                <a:solidFill>
                  <a:schemeClr val="tx2"/>
                </a:solidFill>
              </a:rPr>
              <a:t>resources</a:t>
            </a:r>
            <a:r>
              <a:rPr lang="en-US" sz="3600" b="1" i="1" dirty="0" smtClean="0">
                <a:solidFill>
                  <a:schemeClr val="tx2"/>
                </a:solidFill>
              </a:rPr>
              <a:t> on earth to provide everyone with everything they both want and need. </a:t>
            </a:r>
          </a:p>
          <a:p>
            <a:pPr algn="ctr"/>
            <a:r>
              <a:rPr lang="en-US" sz="3600" dirty="0" smtClean="0">
                <a:latin typeface="Aharoni" pitchFamily="2" charset="-79"/>
                <a:cs typeface="Aharoni" pitchFamily="2" charset="-79"/>
              </a:rPr>
              <a:t>Economics is the study of how people seek to satisfy their needs and wants by making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choices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. </a:t>
            </a:r>
            <a:endParaRPr lang="en-US" sz="36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Aharoni" pitchFamily="2" charset="-79"/>
                <a:cs typeface="Aharoni" pitchFamily="2" charset="-79"/>
              </a:rPr>
              <a:t>Scarcity</a:t>
            </a:r>
            <a:endParaRPr lang="en-US" sz="5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Scarcity implies that there are limited resources to supply unlimited wants.</a:t>
            </a:r>
          </a:p>
          <a:p>
            <a:r>
              <a:rPr lang="en-US" dirty="0" smtClean="0"/>
              <a:t>Ex: everyone would love to go to the BCS game tonight. Unfortunately the stadium only holds 78,000 seats. Thus tickets are scarce.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Shortage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A shortage is when producers either can’t or won’t provide the good or service desired.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Ex: We all want cheap $5 tickets to tonight’s BCS game. However, Ticketcity.com lists ticket prices ranging from $50 for standing room seats to $24,000 for a suite with room service.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Since they are unwilling to provide $5 tickets, there is a shortage of 45 tickets.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i="1" dirty="0" smtClean="0"/>
              <a:t>Capital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211763"/>
          </a:xfrm>
        </p:spPr>
        <p:txBody>
          <a:bodyPr>
            <a:noAutofit/>
          </a:bodyPr>
          <a:lstStyle/>
          <a:p>
            <a:r>
              <a:rPr lang="en-US" sz="3600" b="1" i="1" dirty="0" smtClean="0"/>
              <a:t>Capital </a:t>
            </a:r>
            <a:r>
              <a:rPr lang="en-US" sz="3600" dirty="0" smtClean="0"/>
              <a:t>is what it takes to provide a good or service.</a:t>
            </a:r>
          </a:p>
          <a:p>
            <a:r>
              <a:rPr lang="en-US" sz="3600" b="1" i="1" dirty="0" smtClean="0"/>
              <a:t>Physical capital is the actual stuff </a:t>
            </a:r>
            <a:r>
              <a:rPr lang="en-US" sz="3600" dirty="0" smtClean="0"/>
              <a:t>used to make the good or service such as steel, lumber, or a building full of machines.</a:t>
            </a:r>
          </a:p>
          <a:p>
            <a:r>
              <a:rPr lang="en-US" sz="3600" b="1" i="1" dirty="0" smtClean="0"/>
              <a:t>Human capital </a:t>
            </a:r>
            <a:r>
              <a:rPr lang="en-US" sz="3600" dirty="0" smtClean="0"/>
              <a:t>is the people who make the service or good happen such as welders, designers, waitresses, or carpenters.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Aharoni" pitchFamily="2" charset="-79"/>
                <a:cs typeface="Aharoni" pitchFamily="2" charset="-79"/>
              </a:rPr>
              <a:t>The problem…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n-US" dirty="0" smtClean="0"/>
              <a:t>We do not have enough capital, neither physical nor human, to produce everything that everyone needs and wants. </a:t>
            </a:r>
          </a:p>
          <a:p>
            <a:r>
              <a:rPr lang="en-US" dirty="0" smtClean="0"/>
              <a:t>Choices are going to be made about what to produce or provide. </a:t>
            </a:r>
          </a:p>
          <a:p>
            <a:r>
              <a:rPr lang="en-US" sz="3600" b="1" i="1" u="sng" dirty="0" smtClean="0"/>
              <a:t>Entrepreneurs</a:t>
            </a:r>
            <a:r>
              <a:rPr lang="en-US" dirty="0" smtClean="0"/>
              <a:t> make these choices. </a:t>
            </a:r>
          </a:p>
          <a:p>
            <a:r>
              <a:rPr lang="en-US" b="1" i="1" u="sng" dirty="0" smtClean="0"/>
              <a:t>Entrepreneurs </a:t>
            </a:r>
            <a:r>
              <a:rPr lang="en-US" dirty="0" smtClean="0"/>
              <a:t>are people who take the risk to start a business or service that provides for the wants and needs of people.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b="1" i="1" dirty="0" smtClean="0">
                <a:latin typeface="Aharoni" pitchFamily="2" charset="-79"/>
                <a:cs typeface="Aharoni" pitchFamily="2" charset="-79"/>
              </a:rPr>
              <a:t>Trade-off </a:t>
            </a:r>
            <a:r>
              <a:rPr lang="en-US" sz="2800" dirty="0" smtClean="0"/>
              <a:t>(pg.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r>
              <a:rPr lang="en-US" dirty="0" smtClean="0"/>
              <a:t>I go to the mall with $50. Since I have limited resources, I can only make/buy one thing. </a:t>
            </a:r>
          </a:p>
          <a:p>
            <a:r>
              <a:rPr lang="en-US" sz="3600" b="1" i="1" u="sng" dirty="0" smtClean="0"/>
              <a:t>Trade-offs</a:t>
            </a:r>
            <a:r>
              <a:rPr lang="en-US" dirty="0" smtClean="0"/>
              <a:t> are all of the alternatives that we could have made if we had chosen another course of action. </a:t>
            </a:r>
          </a:p>
          <a:p>
            <a:r>
              <a:rPr lang="en-US" dirty="0" smtClean="0"/>
              <a:t>Ex: With $50, I could get new pants OR 2 shirts OR some shoes that are on sale, OR take my wife out to dinner. Which ever option I choose, I lose all of the other options. </a:t>
            </a:r>
          </a:p>
          <a:p>
            <a:r>
              <a:rPr lang="en-US" dirty="0" smtClean="0"/>
              <a:t>I must decide which option is the most valuable to me.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i="1" dirty="0" smtClean="0">
                <a:latin typeface="Aharoni" pitchFamily="2" charset="-79"/>
                <a:cs typeface="Aharoni" pitchFamily="2" charset="-79"/>
              </a:rPr>
              <a:t>Opportunity cost </a:t>
            </a:r>
            <a:r>
              <a:rPr lang="en-US" sz="3200" dirty="0" smtClean="0"/>
              <a:t>(pg. 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r>
              <a:rPr lang="en-US" b="1" i="1" u="sng" dirty="0" smtClean="0"/>
              <a:t>Opportunity Cost </a:t>
            </a:r>
            <a:r>
              <a:rPr lang="en-US" dirty="0" smtClean="0"/>
              <a:t>is what you lose when you make a choice. </a:t>
            </a:r>
          </a:p>
          <a:p>
            <a:r>
              <a:rPr lang="en-US" dirty="0" smtClean="0"/>
              <a:t>It’s the </a:t>
            </a:r>
            <a:r>
              <a:rPr lang="en-US" b="1" i="1" dirty="0" smtClean="0"/>
              <a:t>NEXT BEST THING </a:t>
            </a:r>
            <a:r>
              <a:rPr lang="en-US" dirty="0" smtClean="0"/>
              <a:t>– or choice #2 – that you lose.</a:t>
            </a:r>
          </a:p>
          <a:p>
            <a:r>
              <a:rPr lang="en-US" dirty="0" smtClean="0"/>
              <a:t>Ex: I could ask Sally or Latisha to the prom. Sally is prettier, but Latisha offered to pay for everything. So do I go with the shallow, superficial thing and choose the prettiest girl, or the smart choice and let Latisha pay for the date? </a:t>
            </a:r>
          </a:p>
          <a:p>
            <a:pPr algn="ctr">
              <a:buNone/>
            </a:pPr>
            <a:r>
              <a:rPr lang="en-US" b="1" i="1" u="sng" dirty="0" smtClean="0"/>
              <a:t>But you can’t have both. </a:t>
            </a:r>
            <a:endParaRPr lang="en-US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769</Words>
  <Application>Microsoft Office PowerPoint</Application>
  <PresentationFormat>On-screen Show (4:3)</PresentationFormat>
  <Paragraphs>51</Paragraphs>
  <Slides>14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Basic Economics</vt:lpstr>
      <vt:lpstr>Slide 2</vt:lpstr>
      <vt:lpstr>Needs v. Wants</vt:lpstr>
      <vt:lpstr>Scarcity</vt:lpstr>
      <vt:lpstr>Shortage</vt:lpstr>
      <vt:lpstr>Capital</vt:lpstr>
      <vt:lpstr>The problem…</vt:lpstr>
      <vt:lpstr>Trade-off (pg. 8)</vt:lpstr>
      <vt:lpstr>Opportunity cost (pg. 9)</vt:lpstr>
      <vt:lpstr>Slide 10</vt:lpstr>
      <vt:lpstr>Limited Resources come in to play</vt:lpstr>
      <vt:lpstr>Slide 12</vt:lpstr>
      <vt:lpstr>Cost v. Benefit</vt:lpstr>
      <vt:lpstr>Thinking on the Margin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Economics</dc:title>
  <dc:creator>ryansmith</dc:creator>
  <cp:lastModifiedBy>ryansmith</cp:lastModifiedBy>
  <cp:revision>4</cp:revision>
  <dcterms:created xsi:type="dcterms:W3CDTF">2013-01-07T13:15:39Z</dcterms:created>
  <dcterms:modified xsi:type="dcterms:W3CDTF">2013-01-07T13:49:04Z</dcterms:modified>
</cp:coreProperties>
</file>