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65"/>
  </p:notesMasterIdLst>
  <p:sldIdLst>
    <p:sldId id="256" r:id="rId2"/>
    <p:sldId id="298" r:id="rId3"/>
    <p:sldId id="299" r:id="rId4"/>
    <p:sldId id="300" r:id="rId5"/>
    <p:sldId id="301" r:id="rId6"/>
    <p:sldId id="257" r:id="rId7"/>
    <p:sldId id="258" r:id="rId8"/>
    <p:sldId id="319" r:id="rId9"/>
    <p:sldId id="320" r:id="rId10"/>
    <p:sldId id="321" r:id="rId11"/>
    <p:sldId id="322" r:id="rId12"/>
    <p:sldId id="259" r:id="rId13"/>
    <p:sldId id="260" r:id="rId14"/>
    <p:sldId id="318" r:id="rId15"/>
    <p:sldId id="261" r:id="rId16"/>
    <p:sldId id="294" r:id="rId17"/>
    <p:sldId id="295" r:id="rId18"/>
    <p:sldId id="296" r:id="rId19"/>
    <p:sldId id="311" r:id="rId20"/>
    <p:sldId id="313" r:id="rId21"/>
    <p:sldId id="314" r:id="rId22"/>
    <p:sldId id="315" r:id="rId23"/>
    <p:sldId id="316" r:id="rId24"/>
    <p:sldId id="317" r:id="rId25"/>
    <p:sldId id="312" r:id="rId26"/>
    <p:sldId id="262" r:id="rId27"/>
    <p:sldId id="297" r:id="rId28"/>
    <p:sldId id="263" r:id="rId29"/>
    <p:sldId id="280" r:id="rId30"/>
    <p:sldId id="281" r:id="rId31"/>
    <p:sldId id="264" r:id="rId32"/>
    <p:sldId id="265" r:id="rId33"/>
    <p:sldId id="266" r:id="rId34"/>
    <p:sldId id="267" r:id="rId35"/>
    <p:sldId id="268" r:id="rId36"/>
    <p:sldId id="269" r:id="rId37"/>
    <p:sldId id="282" r:id="rId38"/>
    <p:sldId id="270" r:id="rId39"/>
    <p:sldId id="306" r:id="rId40"/>
    <p:sldId id="307" r:id="rId41"/>
    <p:sldId id="308" r:id="rId42"/>
    <p:sldId id="271" r:id="rId43"/>
    <p:sldId id="272" r:id="rId44"/>
    <p:sldId id="284" r:id="rId45"/>
    <p:sldId id="273" r:id="rId46"/>
    <p:sldId id="274" r:id="rId47"/>
    <p:sldId id="275" r:id="rId48"/>
    <p:sldId id="276" r:id="rId49"/>
    <p:sldId id="310" r:id="rId50"/>
    <p:sldId id="277" r:id="rId51"/>
    <p:sldId id="278" r:id="rId52"/>
    <p:sldId id="283" r:id="rId53"/>
    <p:sldId id="286" r:id="rId54"/>
    <p:sldId id="303" r:id="rId55"/>
    <p:sldId id="304" r:id="rId56"/>
    <p:sldId id="305" r:id="rId57"/>
    <p:sldId id="289" r:id="rId58"/>
    <p:sldId id="290" r:id="rId59"/>
    <p:sldId id="291" r:id="rId60"/>
    <p:sldId id="292" r:id="rId61"/>
    <p:sldId id="293" r:id="rId62"/>
    <p:sldId id="285" r:id="rId63"/>
    <p:sldId id="279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87" autoAdjust="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557C2-CAE1-4E67-B1FC-B1BBB1883BEA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0331-9175-44D8-8EF1-B6008EB0D0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3ABA2-F4D3-4AE0-8498-714487666939}" type="slidenum">
              <a:rPr lang="en-US"/>
              <a:pPr/>
              <a:t>8</a:t>
            </a:fld>
            <a:endParaRPr 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ECDD5-4482-4DAF-87A7-9CADF14B6C27}" type="slidenum">
              <a:rPr lang="en-US"/>
              <a:pPr/>
              <a:t>23</a:t>
            </a:fld>
            <a:endParaRPr 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D1025-B6BD-4FE8-8385-BD8134171CB6}" type="slidenum">
              <a:rPr lang="en-US"/>
              <a:pPr/>
              <a:t>24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7F8AC-04AB-44C6-8EDB-0ADF1FD168FB}" type="slidenum">
              <a:rPr lang="en-US"/>
              <a:pPr/>
              <a:t>25</a:t>
            </a:fld>
            <a:endParaRPr 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A9833-AA13-478B-A333-A9F2409BC428}" type="slidenum">
              <a:rPr lang="en-US"/>
              <a:pPr/>
              <a:t>9</a:t>
            </a:fld>
            <a:endParaRPr lang="en-US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5C633-4291-49B4-B953-34D90A4776D6}" type="slidenum">
              <a:rPr lang="en-US"/>
              <a:pPr/>
              <a:t>10</a:t>
            </a:fld>
            <a:endParaRPr 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C822B-793D-47B4-930B-19C2F6B3C33B}" type="slidenum">
              <a:rPr lang="en-US"/>
              <a:pPr/>
              <a:t>11</a:t>
            </a:fld>
            <a:endParaRPr lang="en-U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BF66A-A98A-476D-B25D-5B88F8EB62CA}" type="slidenum">
              <a:rPr lang="en-US"/>
              <a:pPr/>
              <a:t>14</a:t>
            </a:fld>
            <a:endParaRPr lang="en-US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AC578-5DBA-4E28-B482-13415A8E2FC8}" type="slidenum">
              <a:rPr lang="en-US"/>
              <a:pPr/>
              <a:t>19</a:t>
            </a:fld>
            <a:endParaRPr lang="en-US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4EA95-75DC-4414-9A7E-5DD4701BF572}" type="slidenum">
              <a:rPr lang="en-US"/>
              <a:pPr/>
              <a:t>20</a:t>
            </a:fld>
            <a:endParaRPr lang="en-US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A2549-9C98-4B66-B532-B60FAF994471}" type="slidenum">
              <a:rPr lang="en-US"/>
              <a:pPr/>
              <a:t>21</a:t>
            </a:fld>
            <a:endParaRPr lang="en-U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1DFB7-09EC-4E3A-9C2D-2DA742AD42F1}" type="slidenum">
              <a:rPr lang="en-US"/>
              <a:pPr/>
              <a:t>22</a:t>
            </a:fld>
            <a:endParaRPr 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DE35-A9E3-4BF0-9DA3-C53A8CAB57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9C6B-6D07-4352-8EFA-DF98EE345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C6366-1CF7-44EC-9A67-710D350C61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90488"/>
            <a:ext cx="7772400" cy="16668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41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5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15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B19954-A05B-46CE-83CC-20D88EE49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BAEB5-D67A-4525-B6F9-314CFA74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0F7FF-B1D1-4C25-8E2B-B48EA4EA4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0D852-9B41-4D09-BEAF-861CEEDF6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7A403-DB35-4387-9ABD-CF4F94C10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B4D8-EF30-4C41-B5F1-1C879BFD7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DA5A-040E-4779-9021-97A77A180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E272-748E-4484-95B2-CA8D57316C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CFDDB-B8DD-4EF3-B54B-087D9C4A5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F91AA288-50E8-4996-902D-DD24DF93F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42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96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96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96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96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96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ds.yahoo.com/_ylt=A9G_bDgkIBZKTWQB3MqjzbkF/SIG=12t2puo13/EXP=1243050404/**http%3A/www.theage.com.au/ffximage/2005/06/01/nixon_narrowweb__200x265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catanzaro\Desktop\_Deep_Throat__Helps_Bob_Woodward_and_Carl_Bernstein_Unravel_the_Mystery_of_Watergate.asf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ds.yahoo.com/_ylt=A9G_bI_FIBZKLjsBVSSjzbkF/SIG=122dtvm0p/EXP=1243050565/**http%3A/www.flakmag.com/opinion/images/ford.jpg" TargetMode="Externa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catanzaro\Desktop\The_Legacy__Watergate_s_Place_in_History.asf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623175" cy="1752600"/>
          </a:xfrm>
        </p:spPr>
        <p:txBody>
          <a:bodyPr/>
          <a:lstStyle/>
          <a:p>
            <a:pPr eaLnBrk="1" hangingPunct="1"/>
            <a:r>
              <a:rPr lang="en-US" sz="7500" smtClean="0"/>
              <a:t>Nixon’s Presidency</a:t>
            </a:r>
          </a:p>
        </p:txBody>
      </p:sp>
      <p:pic>
        <p:nvPicPr>
          <p:cNvPr id="3075" name="Picture 5" descr="1968Hanna_NixonCampa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58594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Federalism </a:t>
            </a:r>
            <a:r>
              <a:rPr lang="en-US" sz="2000"/>
              <a:t>(Nixon Domestic)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700">
                <a:solidFill>
                  <a:srgbClr val="FF0000"/>
                </a:solidFill>
              </a:rPr>
              <a:t>New Federalism- States get more money directly but have to fund their own social programs</a:t>
            </a:r>
            <a:endParaRPr lang="en-US" sz="2700"/>
          </a:p>
          <a:p>
            <a:r>
              <a:rPr lang="en-US" sz="2700"/>
              <a:t>Cut back New Deal/ Great Society Social programs</a:t>
            </a:r>
          </a:p>
          <a:p>
            <a:pPr lvl="1"/>
            <a:r>
              <a:rPr lang="en-US" sz="2200"/>
              <a:t>Welfare = “Welfare cheaters”</a:t>
            </a:r>
          </a:p>
          <a:p>
            <a:r>
              <a:rPr lang="en-US" sz="2700"/>
              <a:t>Reduce Government spending?</a:t>
            </a:r>
          </a:p>
          <a:p>
            <a:endParaRPr lang="en-US" sz="2700"/>
          </a:p>
          <a:p>
            <a:pPr lvl="2"/>
            <a:r>
              <a:rPr lang="en-US"/>
              <a:t>Military expenditures increased +10%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Supreme Court </a:t>
            </a:r>
            <a:r>
              <a:rPr lang="en-US" sz="2000"/>
              <a:t>(Nixon Domestic)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Nixon appointed 4 judges</a:t>
            </a:r>
          </a:p>
          <a:p>
            <a:pPr lvl="1"/>
            <a:r>
              <a:rPr lang="en-US"/>
              <a:t>Chief- Warren Burger- Moderate</a:t>
            </a:r>
          </a:p>
          <a:p>
            <a:pPr lvl="1"/>
            <a:r>
              <a:rPr lang="en-US"/>
              <a:t>Harry Blackmun- Conservative</a:t>
            </a:r>
          </a:p>
          <a:p>
            <a:pPr lvl="1"/>
            <a:r>
              <a:rPr lang="en-US"/>
              <a:t>Lewis Powell, Jr.- Conservative</a:t>
            </a:r>
          </a:p>
          <a:p>
            <a:pPr lvl="1"/>
            <a:r>
              <a:rPr lang="en-US"/>
              <a:t>William Rehnquist- Conservative</a:t>
            </a:r>
          </a:p>
          <a:p>
            <a:r>
              <a:rPr lang="en-US"/>
              <a:t>Shifted the court to the Conservative side</a:t>
            </a:r>
          </a:p>
          <a:p>
            <a:pPr lvl="1"/>
            <a:r>
              <a:rPr lang="en-US"/>
              <a:t>Not friendly towards the Social Movements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500" smtClean="0"/>
              <a:t>Civil Rights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705600" cy="4530725"/>
          </a:xfrm>
        </p:spPr>
        <p:txBody>
          <a:bodyPr/>
          <a:lstStyle/>
          <a:p>
            <a:pPr eaLnBrk="1" hangingPunct="1"/>
            <a:r>
              <a:rPr lang="en-US" sz="3500" smtClean="0"/>
              <a:t>During his first term, Nixon worked to reverse several civil rights policies:</a:t>
            </a:r>
          </a:p>
          <a:p>
            <a:pPr lvl="1" eaLnBrk="1" hangingPunct="1"/>
            <a:r>
              <a:rPr lang="en-US" sz="3500" smtClean="0"/>
              <a:t>Desegregation of schools</a:t>
            </a:r>
          </a:p>
          <a:p>
            <a:pPr lvl="1" eaLnBrk="1" hangingPunct="1"/>
            <a:r>
              <a:rPr lang="en-US" sz="3500" smtClean="0"/>
              <a:t>Extension of Voting Rights Act</a:t>
            </a:r>
          </a:p>
        </p:txBody>
      </p:sp>
      <p:pic>
        <p:nvPicPr>
          <p:cNvPr id="6148" name="Picture 5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688" y="3886200"/>
            <a:ext cx="22463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500" smtClean="0"/>
              <a:t>The Economy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Experienced many problems during this time</a:t>
            </a:r>
          </a:p>
          <a:p>
            <a:pPr eaLnBrk="1" hangingPunct="1"/>
            <a:r>
              <a:rPr lang="en-US" sz="4000" smtClean="0"/>
              <a:t>Stagflation:</a:t>
            </a:r>
          </a:p>
          <a:p>
            <a:pPr lvl="1" eaLnBrk="1" hangingPunct="1"/>
            <a:r>
              <a:rPr lang="en-US" sz="4000" smtClean="0"/>
              <a:t>Inflation was going up</a:t>
            </a:r>
          </a:p>
          <a:p>
            <a:pPr lvl="1" eaLnBrk="1" hangingPunct="1"/>
            <a:r>
              <a:rPr lang="en-US" sz="4000" smtClean="0"/>
              <a:t>Unemployment was going up</a:t>
            </a:r>
          </a:p>
          <a:p>
            <a:pPr lvl="1" eaLnBrk="1" hangingPunct="1"/>
            <a:endParaRPr lang="en-US" sz="4000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Inflation </a:t>
            </a:r>
            <a:r>
              <a:rPr lang="en-US" sz="2000"/>
              <a:t>(Nixon Domestic)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763000" cy="5257800"/>
          </a:xfrm>
        </p:spPr>
        <p:txBody>
          <a:bodyPr/>
          <a:lstStyle/>
          <a:p>
            <a:r>
              <a:rPr lang="en-US" sz="3600" i="1" dirty="0">
                <a:solidFill>
                  <a:srgbClr val="FF0000"/>
                </a:solidFill>
              </a:rPr>
              <a:t>Inflation- is when the cost of most goods increases faster than average wages do </a:t>
            </a:r>
          </a:p>
          <a:p>
            <a:r>
              <a:rPr lang="en-US" sz="3600" dirty="0"/>
              <a:t>Deficit Spending</a:t>
            </a:r>
          </a:p>
          <a:p>
            <a:r>
              <a:rPr lang="en-US" sz="3600" dirty="0"/>
              <a:t>Wage and Price Freezes- Voluntary</a:t>
            </a:r>
          </a:p>
          <a:p>
            <a:r>
              <a:rPr lang="en-US" sz="3600" dirty="0"/>
              <a:t>OPEC Embargo Sent Inflation Up</a:t>
            </a:r>
          </a:p>
          <a:p>
            <a:pPr lvl="2"/>
            <a:r>
              <a:rPr lang="en-US" sz="2800" dirty="0"/>
              <a:t>Embargo was retaliation for US involvement in Mideast conflict…  leads to… ??</a:t>
            </a:r>
          </a:p>
          <a:p>
            <a:pPr lvl="1"/>
            <a:r>
              <a:rPr lang="en-US" sz="3200" dirty="0"/>
              <a:t>Gas .25 to .65; Unemployment +9%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500" smtClean="0"/>
              <a:t>Causes of stagflation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911725"/>
          </a:xfrm>
        </p:spPr>
        <p:txBody>
          <a:bodyPr/>
          <a:lstStyle/>
          <a:p>
            <a:pPr eaLnBrk="1" hangingPunct="1"/>
            <a:r>
              <a:rPr lang="en-US" sz="3500" smtClean="0"/>
              <a:t>Deficit (debt) spending by the gov’t</a:t>
            </a:r>
          </a:p>
          <a:p>
            <a:pPr lvl="1" eaLnBrk="1" hangingPunct="1"/>
            <a:r>
              <a:rPr lang="en-US" sz="3500" smtClean="0"/>
              <a:t>Spent more than it collected in taxes</a:t>
            </a:r>
          </a:p>
          <a:p>
            <a:pPr lvl="1" eaLnBrk="1" hangingPunct="1"/>
            <a:r>
              <a:rPr lang="en-US" sz="3500" smtClean="0"/>
              <a:t>Due to war and Great Society programs</a:t>
            </a:r>
          </a:p>
          <a:p>
            <a:pPr eaLnBrk="1" hangingPunct="1"/>
            <a:r>
              <a:rPr lang="en-US" sz="3500" smtClean="0"/>
              <a:t>Competition with goods from Japan and West Germany</a:t>
            </a:r>
          </a:p>
          <a:p>
            <a:pPr eaLnBrk="1" hangingPunct="1"/>
            <a:r>
              <a:rPr lang="en-US" sz="3500" smtClean="0"/>
              <a:t>Many new workers (women and Baby Boomers)=Unemployment</a:t>
            </a:r>
          </a:p>
          <a:p>
            <a:pPr eaLnBrk="1" hangingPunct="1"/>
            <a:endParaRPr lang="en-US" sz="35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National Debt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33400"/>
            <a:ext cx="472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Nixon did inherit a huge national debt because of LBJ’s Great Society and the Vietnam War.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Nixon tried a variety of methods to try and solve this problem, but what he ended up doing was to freeze wages, rents, and product prices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-60198"/>
            <a:ext cx="4191000" cy="6232398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National Debt continued…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4914900" cy="5486400"/>
          </a:xfrm>
        </p:spPr>
        <p:txBody>
          <a:bodyPr/>
          <a:lstStyle/>
          <a:p>
            <a:r>
              <a:rPr lang="en-US" sz="2800" dirty="0">
                <a:latin typeface="Comic Sans MS" charset="0"/>
              </a:rPr>
              <a:t>Nixon also cut taxes to try and stimulate the economy.</a:t>
            </a:r>
          </a:p>
          <a:p>
            <a:r>
              <a:rPr lang="en-US" sz="2800" dirty="0">
                <a:latin typeface="Comic Sans MS" charset="0"/>
              </a:rPr>
              <a:t>The balance of payments began to become a problem as the US was spending far more than it was making.</a:t>
            </a:r>
          </a:p>
          <a:p>
            <a:r>
              <a:rPr lang="en-US" sz="2800" dirty="0">
                <a:latin typeface="Comic Sans MS" charset="0"/>
              </a:rPr>
              <a:t>Nixon just happened to be President in one of the worst economic periods in US history.</a:t>
            </a:r>
            <a:endParaRPr lang="en-US" sz="3200" dirty="0">
              <a:latin typeface="Comic Sans MS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9550" y="1981200"/>
            <a:ext cx="3403600" cy="411480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New Federalism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502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Nixon’s program to reduce the federal </a:t>
            </a:r>
            <a:r>
              <a:rPr lang="en-US" sz="3200" dirty="0" err="1">
                <a:latin typeface="Comic Sans MS" charset="0"/>
              </a:rPr>
              <a:t>gov’t</a:t>
            </a:r>
            <a:r>
              <a:rPr lang="en-US" sz="3200" dirty="0">
                <a:latin typeface="Comic Sans MS" charset="0"/>
              </a:rPr>
              <a:t> role and put more emphasis on the state and local </a:t>
            </a:r>
            <a:r>
              <a:rPr lang="en-US" sz="3200" dirty="0" err="1">
                <a:latin typeface="Comic Sans MS" charset="0"/>
              </a:rPr>
              <a:t>gov’t</a:t>
            </a:r>
            <a:r>
              <a:rPr lang="en-US" sz="3200" dirty="0">
                <a:latin typeface="Comic Sans MS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It called for revenue sharing in which the federal </a:t>
            </a:r>
            <a:r>
              <a:rPr lang="en-US" sz="3200" dirty="0" err="1">
                <a:latin typeface="Comic Sans MS" charset="0"/>
              </a:rPr>
              <a:t>gov’t</a:t>
            </a:r>
            <a:r>
              <a:rPr lang="en-US" sz="3200" dirty="0">
                <a:latin typeface="Comic Sans MS" charset="0"/>
              </a:rPr>
              <a:t> would give the state </a:t>
            </a:r>
            <a:r>
              <a:rPr lang="en-US" sz="3200" dirty="0" err="1">
                <a:latin typeface="Comic Sans MS" charset="0"/>
              </a:rPr>
              <a:t>gov’t</a:t>
            </a:r>
            <a:r>
              <a:rPr lang="en-US" sz="3200" dirty="0">
                <a:latin typeface="Comic Sans MS" charset="0"/>
              </a:rPr>
              <a:t> money for them to spend as they saw fit.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2133600"/>
            <a:ext cx="3733800" cy="3733800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South and Latin America </a:t>
            </a:r>
            <a:r>
              <a:rPr lang="en-US" sz="2000"/>
              <a:t>(Nixon Foreign)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i="1" dirty="0" err="1"/>
              <a:t>Realpolitik</a:t>
            </a:r>
            <a:r>
              <a:rPr lang="en-US" i="1" dirty="0"/>
              <a:t>-</a:t>
            </a:r>
            <a:r>
              <a:rPr lang="en-US" dirty="0"/>
              <a:t> leads to support of pro-USA, anti-Communist leaders </a:t>
            </a:r>
          </a:p>
          <a:p>
            <a:pPr lvl="2"/>
            <a:r>
              <a:rPr lang="en-US" sz="2800" dirty="0"/>
              <a:t>Many, most, leaders Not Democratically elected</a:t>
            </a:r>
          </a:p>
          <a:p>
            <a:pPr lvl="2"/>
            <a:r>
              <a:rPr lang="en-US" sz="2800" dirty="0"/>
              <a:t>Most are dictators, use military and fear to keep power</a:t>
            </a:r>
          </a:p>
          <a:p>
            <a:pPr lvl="2"/>
            <a:r>
              <a:rPr lang="en-US" sz="2800" dirty="0"/>
              <a:t>Supplied by US </a:t>
            </a:r>
            <a:r>
              <a:rPr lang="en-US" sz="2800" dirty="0" err="1"/>
              <a:t>gov’t</a:t>
            </a:r>
            <a:r>
              <a:rPr lang="en-US" sz="2800" dirty="0"/>
              <a:t>/ military openly or secretly</a:t>
            </a:r>
          </a:p>
          <a:p>
            <a:pPr lvl="2"/>
            <a:r>
              <a:rPr lang="en-US" sz="2800" dirty="0"/>
              <a:t>US business benefit, as do dictators (not people)</a:t>
            </a:r>
          </a:p>
          <a:p>
            <a:pPr lvl="2"/>
            <a:r>
              <a:rPr lang="en-US" sz="2800" dirty="0" err="1"/>
              <a:t>Stroesner</a:t>
            </a:r>
            <a:r>
              <a:rPr lang="en-US" sz="2800" dirty="0"/>
              <a:t>- Paraguay; Pinochet Chile and more…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At the Beginning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609600"/>
            <a:ext cx="5257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mic Sans MS" charset="0"/>
              </a:rPr>
              <a:t>Richard Nixon was elected in 1968 after losing the previous election to LBJ.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omic Sans MS" charset="0"/>
              </a:rPr>
              <a:t>At the beginning of Nixon’s presidency, the US was in shambles.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omic Sans MS" charset="0"/>
              </a:rPr>
              <a:t>Vietnam had become an enormous disappointment, the country itself was divided, and the assassinations of two very popular figures had made Americans feel unsafe.</a:t>
            </a:r>
            <a:endParaRPr lang="en-US" sz="3200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5900" y="1752600"/>
            <a:ext cx="3848100" cy="3981450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Vietnam War </a:t>
            </a:r>
            <a:r>
              <a:rPr lang="en-US" sz="2000"/>
              <a:t>(Nixon Foreign)</a:t>
            </a:r>
            <a:r>
              <a:rPr lang="en-US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1969- Vietnamization = troop reduction</a:t>
            </a:r>
          </a:p>
          <a:p>
            <a:r>
              <a:rPr lang="en-US"/>
              <a:t>Cambodia Bombings- Kent State</a:t>
            </a:r>
          </a:p>
          <a:p>
            <a:r>
              <a:rPr lang="en-US"/>
              <a:t>1973 Kissinger- set up peace talks</a:t>
            </a:r>
          </a:p>
          <a:p>
            <a:r>
              <a:rPr lang="en-US"/>
              <a:t>End of American involvement in Vietnam</a:t>
            </a:r>
          </a:p>
          <a:p>
            <a:pPr lvl="1"/>
            <a:r>
              <a:rPr lang="en-US"/>
              <a:t>All US troops out by end of 1974</a:t>
            </a:r>
          </a:p>
          <a:p>
            <a:pPr lvl="1"/>
            <a:r>
              <a:rPr lang="en-US"/>
              <a:t>South Vietnam falls to Commies in 1975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Detente</a:t>
            </a:r>
            <a:r>
              <a:rPr lang="en-US"/>
              <a:t> </a:t>
            </a:r>
            <a:r>
              <a:rPr lang="en-US" sz="2000"/>
              <a:t>(Nixon Foreign)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530725"/>
          </a:xfrm>
        </p:spPr>
        <p:txBody>
          <a:bodyPr/>
          <a:lstStyle/>
          <a:p>
            <a:r>
              <a:rPr lang="en-US" sz="4000" dirty="0"/>
              <a:t>Relaxing the tension between USA and USSR, and USA and China (both evil Commie Countries)</a:t>
            </a:r>
          </a:p>
          <a:p>
            <a:pPr lvl="1"/>
            <a:r>
              <a:rPr lang="en-US" sz="3600" dirty="0"/>
              <a:t>Kissinger's influence-</a:t>
            </a:r>
          </a:p>
          <a:p>
            <a:pPr lvl="2"/>
            <a:r>
              <a:rPr lang="en-US" sz="3200" dirty="0"/>
              <a:t>They were commies- deal with it</a:t>
            </a:r>
          </a:p>
          <a:p>
            <a:pPr lvl="1"/>
            <a:r>
              <a:rPr lang="en-US" sz="3600" dirty="0"/>
              <a:t>Played one against the other- </a:t>
            </a:r>
          </a:p>
          <a:p>
            <a:pPr lvl="2"/>
            <a:r>
              <a:rPr lang="en-US" sz="3200" dirty="0"/>
              <a:t>Keep them guessing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04913" y="6889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China </a:t>
            </a:r>
            <a:r>
              <a:rPr lang="en-US" sz="2000"/>
              <a:t>(Nixon Foreign)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1949-1970 US act if China doesn’t exist</a:t>
            </a:r>
          </a:p>
          <a:p>
            <a:pPr lvl="3"/>
            <a:r>
              <a:rPr lang="en-US" sz="2800" dirty="0"/>
              <a:t>25% of worlds Population - TOO Big to ignore</a:t>
            </a:r>
          </a:p>
          <a:p>
            <a:r>
              <a:rPr lang="en-US" sz="3600" dirty="0"/>
              <a:t>China and USSR not on good terms</a:t>
            </a:r>
          </a:p>
          <a:p>
            <a:r>
              <a:rPr lang="en-US" sz="3600" dirty="0"/>
              <a:t>Nixon- Recognizes China 1970; visits 1972</a:t>
            </a:r>
          </a:p>
          <a:p>
            <a:pPr lvl="1"/>
            <a:r>
              <a:rPr lang="en-US" sz="3200" dirty="0"/>
              <a:t>Set up formal relations</a:t>
            </a:r>
          </a:p>
          <a:p>
            <a:pPr lvl="1"/>
            <a:r>
              <a:rPr lang="en-US" sz="3200" dirty="0"/>
              <a:t>This put USSR on edge, wondering?</a:t>
            </a:r>
          </a:p>
          <a:p>
            <a:pPr lvl="1"/>
            <a:r>
              <a:rPr lang="en-US" sz="3200" dirty="0"/>
              <a:t>US and China now on speaking terms</a:t>
            </a:r>
          </a:p>
          <a:p>
            <a:pPr lvl="2"/>
            <a:r>
              <a:rPr lang="en-US" sz="2800" dirty="0"/>
              <a:t>Part of Cold War Tension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USSR (Russia) </a:t>
            </a:r>
            <a:r>
              <a:rPr lang="en-US" sz="2000"/>
              <a:t>(Nixon Foreign)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Nixon visited USSR as well</a:t>
            </a:r>
          </a:p>
          <a:p>
            <a:pPr lvl="2"/>
            <a:r>
              <a:rPr lang="en-US"/>
              <a:t>China now wondering</a:t>
            </a:r>
          </a:p>
          <a:p>
            <a:r>
              <a:rPr lang="en-US"/>
              <a:t>Agreed to work together on space, trade and weapons</a:t>
            </a:r>
          </a:p>
          <a:p>
            <a:pPr lvl="1"/>
            <a:r>
              <a:rPr lang="en-US"/>
              <a:t>SALT I signed- Limited some Nukes</a:t>
            </a:r>
          </a:p>
          <a:p>
            <a:pPr lvl="3"/>
            <a:r>
              <a:rPr lang="en-US"/>
              <a:t>No limit on warheads-actual bomb part</a:t>
            </a:r>
          </a:p>
          <a:p>
            <a:r>
              <a:rPr lang="en-US"/>
              <a:t>Showed willingness to work w/ each other</a:t>
            </a:r>
          </a:p>
          <a:p>
            <a:pPr lvl="1"/>
            <a:r>
              <a:rPr lang="en-US"/>
              <a:t>Cold War Tensions are reduced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Nuclear Weapons </a:t>
            </a:r>
            <a:r>
              <a:rPr lang="en-US" sz="2000"/>
              <a:t>(Nixon Foreign)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SALT I Limits ICBM and SLBM (submarine)</a:t>
            </a:r>
          </a:p>
          <a:p>
            <a:r>
              <a:rPr lang="en-US"/>
              <a:t>Shows gov’t concern for Nuclear threat</a:t>
            </a:r>
          </a:p>
          <a:p>
            <a:pPr lvl="1"/>
            <a:r>
              <a:rPr lang="en-US"/>
              <a:t>Leads to change in Nuke technology</a:t>
            </a:r>
          </a:p>
          <a:p>
            <a:pPr lvl="2"/>
            <a:r>
              <a:rPr lang="en-US"/>
              <a:t>Quantity is limited</a:t>
            </a:r>
          </a:p>
          <a:p>
            <a:pPr lvl="2"/>
            <a:r>
              <a:rPr lang="en-US"/>
              <a:t>Size doesn’t matter</a:t>
            </a:r>
          </a:p>
          <a:p>
            <a:pPr lvl="3"/>
            <a:r>
              <a:rPr lang="en-US"/>
              <a:t>More powerful smaller warheads</a:t>
            </a:r>
          </a:p>
          <a:p>
            <a:r>
              <a:rPr lang="en-US"/>
              <a:t>Leads to Salt II (1974) and more reductions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Middle East </a:t>
            </a:r>
            <a:r>
              <a:rPr lang="en-US" sz="2000"/>
              <a:t>(Nixon Foreign)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686800" cy="5216525"/>
          </a:xfrm>
        </p:spPr>
        <p:txBody>
          <a:bodyPr/>
          <a:lstStyle/>
          <a:p>
            <a:r>
              <a:rPr lang="en-US" sz="3200" dirty="0"/>
              <a:t>USA supports Israel in 1973 Arab- Israeli War </a:t>
            </a:r>
          </a:p>
          <a:p>
            <a:pPr lvl="2"/>
            <a:r>
              <a:rPr lang="en-US" sz="2800" dirty="0"/>
              <a:t>Israel vs. Syria and Egypt over territory</a:t>
            </a:r>
          </a:p>
          <a:p>
            <a:pPr lvl="2"/>
            <a:r>
              <a:rPr lang="en-US" sz="2800" dirty="0"/>
              <a:t>Israel wins quickly (6 day War?)</a:t>
            </a:r>
          </a:p>
          <a:p>
            <a:r>
              <a:rPr lang="en-US" sz="3200" dirty="0"/>
              <a:t>OPEC (Arab members) start oil embargo</a:t>
            </a:r>
          </a:p>
          <a:p>
            <a:pPr lvl="2"/>
            <a:r>
              <a:rPr lang="en-US" sz="2800" dirty="0">
                <a:solidFill>
                  <a:srgbClr val="FF0000"/>
                </a:solidFill>
              </a:rPr>
              <a:t>Embargo- to stop selling or providing a certain product or trade with another group or nation</a:t>
            </a:r>
          </a:p>
          <a:p>
            <a:pPr lvl="1"/>
            <a:r>
              <a:rPr lang="en-US" sz="2800" dirty="0"/>
              <a:t>Gas prices increase  250% overnight </a:t>
            </a:r>
          </a:p>
          <a:p>
            <a:pPr lvl="1"/>
            <a:r>
              <a:rPr lang="en-US" sz="2800" dirty="0"/>
              <a:t>Leads to inflation in US</a:t>
            </a:r>
          </a:p>
          <a:p>
            <a:pPr lvl="1"/>
            <a:r>
              <a:rPr lang="en-US" sz="2800" dirty="0"/>
              <a:t>OPEC and US now see the political power of oil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500" smtClean="0"/>
              <a:t>Oil Issues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US sent military aid to its ally, Israel, during a war with Egypt and Syria</a:t>
            </a:r>
          </a:p>
          <a:p>
            <a:pPr eaLnBrk="1" hangingPunct="1"/>
            <a:r>
              <a:rPr lang="en-US" sz="4000" smtClean="0"/>
              <a:t>OPEC (Organization of Petroleum Exporting Countries) responded by cutting off all oil sales to the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1973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81000"/>
            <a:ext cx="5562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Arab nations placed an embargo on oil shipments to the United States.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Nixon urged Americans to take measures to lead toward self-sufficiency in energy usage.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OPEC began to raise prices on oil after the embargo was lifted which contributed to the economic problems that faced the US throughout the 70’s.</a:t>
            </a:r>
            <a:endParaRPr lang="en-US" sz="3600" dirty="0">
              <a:latin typeface="Comic Sans MS" charset="0"/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0921" y="3124200"/>
            <a:ext cx="3653079" cy="2438400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When this happened, Americans faced severe oil shortages</a:t>
            </a:r>
          </a:p>
          <a:p>
            <a:pPr lvl="1" eaLnBrk="1" hangingPunct="1"/>
            <a:r>
              <a:rPr lang="en-US" sz="4000" smtClean="0"/>
              <a:t>Prices went up</a:t>
            </a:r>
          </a:p>
          <a:p>
            <a:pPr lvl="1" eaLnBrk="1" hangingPunct="1"/>
            <a:r>
              <a:rPr lang="en-US" sz="4000" smtClean="0"/>
              <a:t>Long lines</a:t>
            </a:r>
          </a:p>
          <a:p>
            <a:pPr lvl="1" eaLnBrk="1" hangingPunct="1"/>
            <a:r>
              <a:rPr lang="en-US" sz="4000" smtClean="0"/>
              <a:t>Factories and schools closed, causing more unemployment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energy_crisis__oil_sold_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3152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A Nixon Success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46101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mic Sans MS" charset="0"/>
              </a:rPr>
              <a:t>One of the biggest successes of Nixon was his war on crime.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omic Sans MS" charset="0"/>
              </a:rPr>
              <a:t>This was suppose to weaken the rights of the accused because Nixon felt they had gotten out of had.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omic Sans MS" charset="0"/>
              </a:rPr>
              <a:t>He blamed the Supreme Court for these problems in the American judicial system.</a:t>
            </a:r>
            <a:endParaRPr lang="en-US" sz="3200" dirty="0">
              <a:latin typeface="Comic Sans MS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5900" y="2667000"/>
            <a:ext cx="3848100" cy="2647950"/>
          </a:xfrm>
          <a:noFill/>
          <a:ln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o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7488"/>
            <a:ext cx="7924800" cy="65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smtClean="0"/>
              <a:t>Nixon tried to fix the problem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27275"/>
            <a:ext cx="8229600" cy="4530725"/>
          </a:xfrm>
        </p:spPr>
        <p:txBody>
          <a:bodyPr/>
          <a:lstStyle/>
          <a:p>
            <a:pPr eaLnBrk="1" hangingPunct="1"/>
            <a:r>
              <a:rPr lang="en-US" sz="4000" smtClean="0"/>
              <a:t>But his efforts were mostly unsuccessful &amp; the recession continued</a:t>
            </a:r>
          </a:p>
        </p:txBody>
      </p:sp>
      <p:pic>
        <p:nvPicPr>
          <p:cNvPr id="13316" name="Picture 5" descr="C:\Documents and Settings\acatanzaro\Local Settings\Temporary Internet Files\Content.IE5\ER8D61SJ\MCBD09780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657600"/>
            <a:ext cx="29368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Foreign Policy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Wanted to be more flexible and realistic in dealing with other countries, instead of sticking to a rigid plan.</a:t>
            </a:r>
          </a:p>
          <a:p>
            <a:pPr eaLnBrk="1" hangingPunct="1"/>
            <a:r>
              <a:rPr lang="en-US" sz="4000" smtClean="0"/>
              <a:t>This would include easing relations with communist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500" smtClean="0"/>
              <a:t>D</a:t>
            </a:r>
            <a:r>
              <a:rPr lang="en-US" sz="7500" smtClean="0">
                <a:cs typeface="Arial" charset="0"/>
              </a:rPr>
              <a:t>é</a:t>
            </a:r>
            <a:r>
              <a:rPr lang="en-US" sz="7500" smtClean="0"/>
              <a:t>tente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A policy of easing Cold War tensions</a:t>
            </a:r>
          </a:p>
        </p:txBody>
      </p:sp>
      <p:pic>
        <p:nvPicPr>
          <p:cNvPr id="15364" name="Picture 5" descr="Nixon, Kissinger and Huang Zhen"/>
          <p:cNvPicPr>
            <a:picLocks noChangeAspect="1" noChangeArrowheads="1"/>
          </p:cNvPicPr>
          <p:nvPr/>
        </p:nvPicPr>
        <p:blipFill>
          <a:blip r:embed="rId2" cstate="print"/>
          <a:srcRect b="19917"/>
          <a:stretch>
            <a:fillRect/>
          </a:stretch>
        </p:blipFill>
        <p:spPr bwMode="auto">
          <a:xfrm>
            <a:off x="1905000" y="3505200"/>
            <a:ext cx="51054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Nixon visits China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5257800" cy="5181600"/>
          </a:xfrm>
        </p:spPr>
        <p:txBody>
          <a:bodyPr/>
          <a:lstStyle/>
          <a:p>
            <a:pPr lvl="1" eaLnBrk="1" hangingPunct="1"/>
            <a:r>
              <a:rPr lang="en-US" sz="4500" smtClean="0"/>
              <a:t>Very important symbolically</a:t>
            </a:r>
          </a:p>
          <a:p>
            <a:pPr lvl="1" eaLnBrk="1" hangingPunct="1"/>
            <a:r>
              <a:rPr lang="en-US" sz="4500" smtClean="0"/>
              <a:t>Both sides agreed to work together peacefully</a:t>
            </a:r>
          </a:p>
          <a:p>
            <a:pPr lvl="1" eaLnBrk="1" hangingPunct="1"/>
            <a:endParaRPr lang="en-US" sz="4500" smtClean="0"/>
          </a:p>
          <a:p>
            <a:pPr eaLnBrk="1" hangingPunct="1"/>
            <a:endParaRPr lang="en-US" smtClean="0"/>
          </a:p>
        </p:txBody>
      </p:sp>
      <p:pic>
        <p:nvPicPr>
          <p:cNvPr id="16388" name="Picture 5" descr="Nixon%2520in%2520Ch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44196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500" smtClean="0"/>
              <a:t>Nixon visits Moscow: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6705600" cy="5486400"/>
          </a:xfrm>
        </p:spPr>
        <p:txBody>
          <a:bodyPr/>
          <a:lstStyle/>
          <a:p>
            <a:pPr eaLnBrk="1" hangingPunct="1"/>
            <a:r>
              <a:rPr lang="en-US" sz="4000" smtClean="0"/>
              <a:t>1</a:t>
            </a:r>
            <a:r>
              <a:rPr lang="en-US" sz="4000" baseline="30000" smtClean="0"/>
              <a:t>st</a:t>
            </a:r>
            <a:r>
              <a:rPr lang="en-US" sz="4000" smtClean="0"/>
              <a:t> president to ever visit USSR</a:t>
            </a:r>
          </a:p>
          <a:p>
            <a:pPr eaLnBrk="1" hangingPunct="1"/>
            <a:r>
              <a:rPr lang="en-US" sz="4000" smtClean="0"/>
              <a:t>Made agreements concerning East &amp; West Germany</a:t>
            </a:r>
          </a:p>
          <a:p>
            <a:pPr eaLnBrk="1" hangingPunct="1"/>
            <a:r>
              <a:rPr lang="en-US" sz="4000" smtClean="0"/>
              <a:t>Signed the SALT I treaty:</a:t>
            </a:r>
          </a:p>
          <a:p>
            <a:pPr lvl="1" eaLnBrk="1" hangingPunct="1"/>
            <a:r>
              <a:rPr lang="en-US" sz="4000" smtClean="0"/>
              <a:t>Limit the number of ICBMs for 5 yrs</a:t>
            </a:r>
          </a:p>
        </p:txBody>
      </p:sp>
      <p:pic>
        <p:nvPicPr>
          <p:cNvPr id="17412" name="Picture 5" descr="nixbrez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47800"/>
            <a:ext cx="31242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500" smtClean="0"/>
              <a:t>Election of ‘72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371600"/>
            <a:ext cx="4724400" cy="5715000"/>
          </a:xfrm>
        </p:spPr>
        <p:txBody>
          <a:bodyPr/>
          <a:lstStyle/>
          <a:p>
            <a:pPr eaLnBrk="1" hangingPunct="1"/>
            <a:r>
              <a:rPr lang="en-US" sz="4000" smtClean="0"/>
              <a:t>Nixon wins, partly b/c of détente, partly because of his promise that peace was just around the corner in Vietnam</a:t>
            </a:r>
          </a:p>
        </p:txBody>
      </p:sp>
      <p:pic>
        <p:nvPicPr>
          <p:cNvPr id="18436" name="Picture 5" descr="nix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1243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But his extreme fear of losing an election causes him to become involved in activities he will later come to regret…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During the campaign…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pPr eaLnBrk="1" hangingPunct="1"/>
            <a:r>
              <a:rPr lang="en-US" sz="3700" smtClean="0"/>
              <a:t>Five men are caught breaking into the campaign headquarters of the Democratic Party</a:t>
            </a:r>
          </a:p>
          <a:p>
            <a:pPr lvl="1" eaLnBrk="1" hangingPunct="1"/>
            <a:r>
              <a:rPr lang="en-US" sz="3700" smtClean="0"/>
              <a:t>They were there to take pictures of Democratic Party documents and to “bug” the phones so they could listen in.</a:t>
            </a:r>
          </a:p>
          <a:p>
            <a:pPr eaLnBrk="1" hangingPunct="1"/>
            <a:r>
              <a:rPr lang="en-US" sz="3700" smtClean="0"/>
              <a:t>The leader of this group was also a leader in Nixon’s reelection campaign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1773238" y="1598613"/>
            <a:ext cx="436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Arial" charset="0"/>
              </a:rPr>
              <a:t>The Drive Toward Reelection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773238" y="2174875"/>
            <a:ext cx="56054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/>
            <a:r>
              <a:rPr lang="en-US" sz="2000" b="1" dirty="0">
                <a:latin typeface="Arial" charset="0"/>
              </a:rPr>
              <a:t>A Bungled Burglary</a:t>
            </a:r>
            <a:endParaRPr lang="en-US" sz="2000" dirty="0">
              <a:latin typeface="Arial" charset="0"/>
            </a:endParaRPr>
          </a:p>
          <a:p>
            <a:pPr marL="228600" indent="-228600"/>
            <a:r>
              <a:rPr lang="en-US" sz="1800" dirty="0">
                <a:latin typeface="Arial" charset="0"/>
              </a:rPr>
              <a:t>•	</a:t>
            </a:r>
            <a:r>
              <a:rPr lang="en-US" sz="1800" b="1" dirty="0">
                <a:solidFill>
                  <a:srgbClr val="008000"/>
                </a:solidFill>
                <a:latin typeface="Arial" charset="0"/>
              </a:rPr>
              <a:t>Committee to Reelect the President</a:t>
            </a:r>
            <a:r>
              <a:rPr lang="en-US" sz="1800" dirty="0">
                <a:latin typeface="Arial" charset="0"/>
              </a:rPr>
              <a:t> break into Democratic headquarters</a:t>
            </a:r>
          </a:p>
          <a:p>
            <a:pPr marL="228600" indent="-228600"/>
            <a:r>
              <a:rPr lang="en-US" sz="1800" dirty="0">
                <a:latin typeface="Arial" charset="0"/>
              </a:rPr>
              <a:t>•	</a:t>
            </a:r>
            <a:r>
              <a:rPr lang="en-US" sz="1800" b="1" dirty="0">
                <a:solidFill>
                  <a:srgbClr val="008000"/>
                </a:solidFill>
                <a:latin typeface="Arial" charset="0"/>
              </a:rPr>
              <a:t>Watergate</a:t>
            </a:r>
            <a:r>
              <a:rPr lang="en-US" sz="1800" dirty="0">
                <a:latin typeface="Arial" charset="0"/>
              </a:rPr>
              <a:t> scandal is administration’s attempt to cover up break-in</a:t>
            </a:r>
          </a:p>
          <a:p>
            <a:pPr marL="228600" indent="-228600"/>
            <a:r>
              <a:rPr lang="en-US" sz="1800" dirty="0">
                <a:latin typeface="Arial" charset="0"/>
              </a:rPr>
              <a:t>	- destroy documents, try to stop investigation, buy burglars’ silence</a:t>
            </a:r>
          </a:p>
          <a:p>
            <a:pPr marL="228600" indent="-228600">
              <a:buFontTx/>
              <a:buChar char="•"/>
            </a:pPr>
            <a:r>
              <a:rPr lang="en-US" sz="1800" i="1" dirty="0">
                <a:latin typeface="Arial" charset="0"/>
              </a:rPr>
              <a:t>Washington Post</a:t>
            </a:r>
            <a:r>
              <a:rPr lang="en-US" sz="1800" dirty="0">
                <a:latin typeface="Arial" charset="0"/>
              </a:rPr>
              <a:t> reporters link administration to break-in</a:t>
            </a:r>
          </a:p>
          <a:p>
            <a:pPr marL="228600" indent="-228600">
              <a:buFontTx/>
              <a:buChar char="•"/>
            </a:pPr>
            <a:r>
              <a:rPr lang="en-US" sz="1800" dirty="0">
                <a:latin typeface="Arial" charset="0"/>
              </a:rPr>
              <a:t>White House denies allegations; little public interest in charges</a:t>
            </a:r>
          </a:p>
          <a:p>
            <a:pPr marL="228600" indent="-228600">
              <a:buFontTx/>
              <a:buChar char="•"/>
            </a:pPr>
            <a:r>
              <a:rPr lang="en-US" sz="1800" dirty="0">
                <a:latin typeface="Arial" charset="0"/>
              </a:rPr>
              <a:t>Nixon reelected by landslide over liberal Democrat George McGovern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08150" y="796925"/>
            <a:ext cx="658813" cy="511175"/>
            <a:chOff x="1076" y="502"/>
            <a:chExt cx="415" cy="322"/>
          </a:xfrm>
        </p:grpSpPr>
        <p:sp>
          <p:nvSpPr>
            <p:cNvPr id="63503" name="Oval 15"/>
            <p:cNvSpPr>
              <a:spLocks noChangeArrowheads="1"/>
            </p:cNvSpPr>
            <p:nvPr/>
          </p:nvSpPr>
          <p:spPr bwMode="auto">
            <a:xfrm>
              <a:off x="1184" y="632"/>
              <a:ext cx="192" cy="192"/>
            </a:xfrm>
            <a:prstGeom prst="ellipse">
              <a:avLst/>
            </a:prstGeom>
            <a:solidFill>
              <a:srgbClr val="A5002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3504" name="Text Box 16"/>
            <p:cNvSpPr txBox="1">
              <a:spLocks noChangeArrowheads="1"/>
            </p:cNvSpPr>
            <p:nvPr/>
          </p:nvSpPr>
          <p:spPr bwMode="auto">
            <a:xfrm>
              <a:off x="1076" y="502"/>
              <a:ext cx="41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rgbClr val="A50021"/>
                  </a:solidFill>
                  <a:latin typeface="Arial" charset="0"/>
                </a:rPr>
                <a:t>SECTION</a:t>
              </a:r>
            </a:p>
          </p:txBody>
        </p:sp>
      </p:grp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1828800" y="205581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8429625" y="6446838"/>
            <a:ext cx="419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rgbClr val="003399"/>
                </a:solidFill>
                <a:latin typeface="Arial" charset="0"/>
              </a:rPr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1" grpId="0" autoUpdateAnimBg="0"/>
      <p:bldP spid="6350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War on Crime…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33400"/>
            <a:ext cx="4610100" cy="5715000"/>
          </a:xfrm>
        </p:spPr>
        <p:txBody>
          <a:bodyPr/>
          <a:lstStyle/>
          <a:p>
            <a:r>
              <a:rPr lang="en-US" sz="3200" dirty="0">
                <a:latin typeface="Comic Sans MS" charset="0"/>
              </a:rPr>
              <a:t>Soon after Nixon was elected, the Chief Justice of the Supreme Court, Earl Warren, resigned.</a:t>
            </a:r>
          </a:p>
          <a:p>
            <a:endParaRPr lang="en-US" sz="3200" dirty="0">
              <a:latin typeface="Comic Sans MS" charset="0"/>
            </a:endParaRPr>
          </a:p>
          <a:p>
            <a:r>
              <a:rPr lang="en-US" sz="3200" dirty="0">
                <a:latin typeface="Comic Sans MS" charset="0"/>
              </a:rPr>
              <a:t>Nixon began to win battles with the Supreme Court.</a:t>
            </a:r>
            <a:endParaRPr lang="en-US" sz="2400" dirty="0">
              <a:latin typeface="Comic Sans MS" charset="0"/>
            </a:endParaRPr>
          </a:p>
          <a:p>
            <a:pPr>
              <a:buFontTx/>
              <a:buNone/>
            </a:pPr>
            <a:endParaRPr lang="en-US" sz="2800" dirty="0">
              <a:latin typeface="Comic Sans MS" charset="0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838199"/>
            <a:ext cx="3521075" cy="4400495"/>
          </a:xfrm>
          <a:noFill/>
          <a:ln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773238" y="1598613"/>
            <a:ext cx="355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99"/>
                </a:solidFill>
                <a:latin typeface="Arial" charset="0"/>
              </a:rPr>
              <a:t>The Cover-Up Unravels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773238" y="2174875"/>
            <a:ext cx="5313362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/>
            <a:r>
              <a:rPr lang="en-US" sz="2000" b="1">
                <a:latin typeface="Arial" charset="0"/>
              </a:rPr>
              <a:t>The Senate Investigates Watergate</a:t>
            </a:r>
            <a:endParaRPr lang="en-US" sz="2000">
              <a:latin typeface="Arial" charset="0"/>
            </a:endParaRPr>
          </a:p>
          <a:p>
            <a:pPr marL="228600" indent="-228600">
              <a:buFontTx/>
              <a:buChar char="•"/>
            </a:pPr>
            <a:r>
              <a:rPr lang="en-US" sz="1800">
                <a:latin typeface="Arial" charset="0"/>
              </a:rPr>
              <a:t>Judge </a:t>
            </a:r>
            <a:r>
              <a:rPr lang="en-US" sz="1800" b="1">
                <a:solidFill>
                  <a:srgbClr val="008000"/>
                </a:solidFill>
                <a:latin typeface="Arial" charset="0"/>
              </a:rPr>
              <a:t>John Sirica</a:t>
            </a:r>
            <a:r>
              <a:rPr lang="en-US" sz="1800">
                <a:latin typeface="Arial" charset="0"/>
              </a:rPr>
              <a:t> presides burglars’ trial, thinks did not act alone</a:t>
            </a:r>
          </a:p>
          <a:p>
            <a:pPr marL="228600" indent="-228600">
              <a:buFontTx/>
              <a:buChar char="•"/>
            </a:pPr>
            <a:r>
              <a:rPr lang="en-US" sz="1800">
                <a:latin typeface="Arial" charset="0"/>
              </a:rPr>
              <a:t>Burglar leader James McCord says lied under oath, advisers involved</a:t>
            </a:r>
          </a:p>
          <a:p>
            <a:pPr marL="228600" indent="-228600">
              <a:buFontTx/>
              <a:buChar char="•"/>
            </a:pPr>
            <a:r>
              <a:rPr lang="en-US" sz="1800">
                <a:latin typeface="Arial" charset="0"/>
              </a:rPr>
              <a:t>Nixon dismisses White House counsel John Dean; others resign</a:t>
            </a:r>
          </a:p>
          <a:p>
            <a:pPr marL="228600" indent="-228600">
              <a:buFontTx/>
              <a:buChar char="•"/>
            </a:pPr>
            <a:r>
              <a:rPr lang="en-US" sz="1800">
                <a:latin typeface="Arial" charset="0"/>
              </a:rPr>
              <a:t>Senator Samuel J. Ervin heads investigative committee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08150" y="796925"/>
            <a:ext cx="658813" cy="511175"/>
            <a:chOff x="1076" y="502"/>
            <a:chExt cx="415" cy="322"/>
          </a:xfrm>
        </p:grpSpPr>
        <p:sp>
          <p:nvSpPr>
            <p:cNvPr id="68613" name="Oval 5"/>
            <p:cNvSpPr>
              <a:spLocks noChangeArrowheads="1"/>
            </p:cNvSpPr>
            <p:nvPr/>
          </p:nvSpPr>
          <p:spPr bwMode="auto">
            <a:xfrm>
              <a:off x="1184" y="632"/>
              <a:ext cx="192" cy="192"/>
            </a:xfrm>
            <a:prstGeom prst="ellipse">
              <a:avLst/>
            </a:prstGeom>
            <a:solidFill>
              <a:srgbClr val="A5002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8614" name="Text Box 6"/>
            <p:cNvSpPr txBox="1">
              <a:spLocks noChangeArrowheads="1"/>
            </p:cNvSpPr>
            <p:nvPr/>
          </p:nvSpPr>
          <p:spPr bwMode="auto">
            <a:xfrm>
              <a:off x="1076" y="502"/>
              <a:ext cx="41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rgbClr val="A50021"/>
                  </a:solidFill>
                  <a:latin typeface="Arial" charset="0"/>
                </a:rPr>
                <a:t>SECTION</a:t>
              </a:r>
            </a:p>
          </p:txBody>
        </p:sp>
      </p:grp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1828800" y="205581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8429625" y="6446838"/>
            <a:ext cx="419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rgbClr val="003399"/>
                </a:solidFill>
                <a:latin typeface="Arial" charset="0"/>
              </a:rPr>
              <a:t>NEXT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1773238" y="4752975"/>
            <a:ext cx="5313362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/>
            <a:r>
              <a:rPr lang="en-US" sz="2000" b="1">
                <a:latin typeface="Arial" charset="0"/>
              </a:rPr>
              <a:t>Startling Testimony</a:t>
            </a:r>
            <a:endParaRPr lang="en-US" sz="2000">
              <a:latin typeface="Arial" charset="0"/>
            </a:endParaRPr>
          </a:p>
          <a:p>
            <a:pPr marL="228600" indent="-228600">
              <a:buFontTx/>
              <a:buChar char="•"/>
            </a:pPr>
            <a:r>
              <a:rPr lang="en-US" sz="1800">
                <a:latin typeface="Arial" charset="0"/>
              </a:rPr>
              <a:t>Dean declares Nixon involved in cover-up</a:t>
            </a:r>
          </a:p>
          <a:p>
            <a:pPr marL="228600" indent="-228600">
              <a:buFontTx/>
              <a:buChar char="•"/>
            </a:pPr>
            <a:r>
              <a:rPr lang="en-US" sz="1800">
                <a:latin typeface="Arial" charset="0"/>
              </a:rPr>
              <a:t>Alexander Butterfield says Nixon tapes presidential conversations</a:t>
            </a: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6854825" y="6151563"/>
            <a:ext cx="1354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3399"/>
                </a:solidFill>
                <a:latin typeface="Arial" charset="0"/>
              </a:rPr>
              <a:t>Continued . . 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utoUpdateAnimBg="0"/>
      <p:bldP spid="68616" grpId="0" autoUpdateAnimBg="0"/>
      <p:bldP spid="68626" grpId="0" autoUpdateAnimBg="0"/>
      <p:bldP spid="6862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773238" y="1695450"/>
            <a:ext cx="321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9999"/>
                </a:solidFill>
                <a:latin typeface="Arial" charset="0"/>
              </a:rPr>
              <a:t>continued</a:t>
            </a:r>
            <a:r>
              <a:rPr lang="en-US" sz="1600" b="1">
                <a:solidFill>
                  <a:srgbClr val="009999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3399"/>
                </a:solidFill>
                <a:latin typeface="Arial" charset="0"/>
              </a:rPr>
              <a:t>The Cover-Up Unravels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773238" y="2174875"/>
            <a:ext cx="56308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/>
            <a:r>
              <a:rPr lang="en-US" sz="2000" b="1">
                <a:latin typeface="Arial" charset="0"/>
              </a:rPr>
              <a:t>The Saturday Night Massacre</a:t>
            </a:r>
            <a:endParaRPr lang="en-US" sz="2000">
              <a:latin typeface="Arial" charset="0"/>
            </a:endParaRPr>
          </a:p>
          <a:p>
            <a:pPr marL="228600" indent="-228600">
              <a:buFontTx/>
              <a:buChar char="•"/>
            </a:pPr>
            <a:r>
              <a:rPr lang="en-US" sz="1800">
                <a:latin typeface="Arial" charset="0"/>
              </a:rPr>
              <a:t>Special prosecutor Archibald Cox subpoenas tapes; Nixon refuses</a:t>
            </a:r>
          </a:p>
          <a:p>
            <a:pPr marL="228600" indent="-228600">
              <a:buFontTx/>
              <a:buChar char="•"/>
            </a:pPr>
            <a:r>
              <a:rPr lang="en-US" sz="1800">
                <a:latin typeface="Arial" charset="0"/>
              </a:rPr>
              <a:t>Nixon orders Cox fired, attorney general Elliot Richardson refuses </a:t>
            </a:r>
          </a:p>
          <a:p>
            <a:pPr marL="228600" indent="-228600"/>
            <a:r>
              <a:rPr lang="en-US" sz="1800">
                <a:latin typeface="Arial" charset="0"/>
              </a:rPr>
              <a:t>•	</a:t>
            </a:r>
            <a:r>
              <a:rPr lang="en-US" sz="1800" b="1">
                <a:solidFill>
                  <a:srgbClr val="008000"/>
                </a:solidFill>
                <a:latin typeface="Arial" charset="0"/>
              </a:rPr>
              <a:t>Saturday Night Massacre</a:t>
            </a:r>
            <a:r>
              <a:rPr lang="en-US" sz="1800">
                <a:latin typeface="Arial" charset="0"/>
              </a:rPr>
              <a:t>: Richardson resigns; deputy refuses, fired</a:t>
            </a:r>
          </a:p>
          <a:p>
            <a:pPr marL="228600" indent="-228600">
              <a:buFontTx/>
              <a:buChar char="•"/>
            </a:pPr>
            <a:r>
              <a:rPr lang="en-US" sz="1800">
                <a:latin typeface="Arial" charset="0"/>
              </a:rPr>
              <a:t>Cox’s replacement, Leon Jaworski, also calls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for tapes</a:t>
            </a:r>
          </a:p>
          <a:p>
            <a:pPr marL="228600" indent="-228600">
              <a:buFontTx/>
              <a:buChar char="•"/>
            </a:pPr>
            <a:r>
              <a:rPr lang="en-US" sz="1800">
                <a:latin typeface="Arial" charset="0"/>
              </a:rPr>
              <a:t>Vice President Spiro Agnew resigns, revealed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he accepted bribes</a:t>
            </a:r>
          </a:p>
          <a:p>
            <a:pPr marL="228600" indent="-228600">
              <a:buFontTx/>
              <a:buChar char="•"/>
            </a:pPr>
            <a:r>
              <a:rPr lang="en-US" sz="1800">
                <a:latin typeface="Arial" charset="0"/>
              </a:rPr>
              <a:t>Nixon nominates, Congress confirms Gerald R. Ford as vice-president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08150" y="796925"/>
            <a:ext cx="658813" cy="511175"/>
            <a:chOff x="1076" y="502"/>
            <a:chExt cx="415" cy="322"/>
          </a:xfrm>
        </p:grpSpPr>
        <p:sp>
          <p:nvSpPr>
            <p:cNvPr id="76805" name="Oval 5"/>
            <p:cNvSpPr>
              <a:spLocks noChangeArrowheads="1"/>
            </p:cNvSpPr>
            <p:nvPr/>
          </p:nvSpPr>
          <p:spPr bwMode="auto">
            <a:xfrm>
              <a:off x="1184" y="632"/>
              <a:ext cx="192" cy="192"/>
            </a:xfrm>
            <a:prstGeom prst="ellipse">
              <a:avLst/>
            </a:prstGeom>
            <a:solidFill>
              <a:srgbClr val="A5002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6806" name="Text Box 6"/>
            <p:cNvSpPr txBox="1">
              <a:spLocks noChangeArrowheads="1"/>
            </p:cNvSpPr>
            <p:nvPr/>
          </p:nvSpPr>
          <p:spPr bwMode="auto">
            <a:xfrm>
              <a:off x="1076" y="502"/>
              <a:ext cx="41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rgbClr val="A50021"/>
                  </a:solidFill>
                  <a:latin typeface="Arial" charset="0"/>
                </a:rPr>
                <a:t>SECTION</a:t>
              </a:r>
            </a:p>
          </p:txBody>
        </p:sp>
      </p:grp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1828800" y="205581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8429625" y="6446838"/>
            <a:ext cx="419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rgbClr val="003399"/>
                </a:solidFill>
                <a:latin typeface="Arial" charset="0"/>
              </a:rPr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The cover up begins…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Workers began destroying documents and paying off those involved</a:t>
            </a:r>
          </a:p>
          <a:p>
            <a:pPr lvl="1" eaLnBrk="1" hangingPunct="1"/>
            <a:r>
              <a:rPr lang="en-US" sz="4000" smtClean="0"/>
              <a:t>Nixon’s campaign group handed out $500,000 to those involved to keep them quiet</a:t>
            </a:r>
          </a:p>
          <a:p>
            <a:pPr eaLnBrk="1" hangingPunct="1"/>
            <a:r>
              <a:rPr lang="en-US" sz="4000" smtClean="0"/>
              <a:t>Nixon denied having any involvement with the situation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Nixon is reelected in November 1972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27275"/>
            <a:ext cx="8229600" cy="4530725"/>
          </a:xfrm>
        </p:spPr>
        <p:txBody>
          <a:bodyPr/>
          <a:lstStyle/>
          <a:p>
            <a:pPr eaLnBrk="1" hangingPunct="1"/>
            <a:r>
              <a:rPr lang="en-US" sz="4000" smtClean="0"/>
              <a:t>Public is unaware of his involvement in the Watergate break-in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Deep_Throat__Helps_Bob_Woodward_and_Carl_Bernstein_Unravel_the_Mystery_of_Watergate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311150"/>
            <a:ext cx="9156700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 eaLnBrk="1" hangingPunct="1"/>
            <a:r>
              <a:rPr lang="en-US" sz="5500" smtClean="0"/>
              <a:t>Watergate trial begins</a:t>
            </a:r>
            <a:r>
              <a:rPr lang="en-US" sz="380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8" y="914400"/>
            <a:ext cx="9144000" cy="5521325"/>
          </a:xfrm>
        </p:spPr>
        <p:txBody>
          <a:bodyPr/>
          <a:lstStyle/>
          <a:p>
            <a:pPr eaLnBrk="1" hangingPunct="1"/>
            <a:r>
              <a:rPr lang="en-US" sz="4000" smtClean="0"/>
              <a:t>In January 1973</a:t>
            </a:r>
            <a:endParaRPr lang="en-US" sz="3800" smtClean="0"/>
          </a:p>
          <a:p>
            <a:pPr eaLnBrk="1" hangingPunct="1"/>
            <a:r>
              <a:rPr lang="en-US" sz="3800" smtClean="0"/>
              <a:t>Just before sentencing, one of the burglars admits that he lied under oath and that the White House may have been involved</a:t>
            </a:r>
          </a:p>
          <a:p>
            <a:pPr eaLnBrk="1" hangingPunct="1"/>
            <a:r>
              <a:rPr lang="en-US" sz="3800" smtClean="0"/>
              <a:t>Nixon publicly denies any involvement and appoints a special prosecutor</a:t>
            </a:r>
          </a:p>
          <a:p>
            <a:pPr lvl="1" eaLnBrk="1" hangingPunct="1"/>
            <a:r>
              <a:rPr lang="en-US" sz="3800" smtClean="0"/>
              <a:t>It’s too late—the Senate already begins their own investigation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Senate Hearings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30 hours of testimony</a:t>
            </a:r>
          </a:p>
          <a:p>
            <a:pPr eaLnBrk="1" hangingPunct="1"/>
            <a:r>
              <a:rPr lang="en-US" sz="3500" smtClean="0"/>
              <a:t>Former aides reveal that Nixon was involved in the cover-up of the break-in</a:t>
            </a:r>
          </a:p>
          <a:p>
            <a:pPr lvl="1" eaLnBrk="1" hangingPunct="1"/>
            <a:r>
              <a:rPr lang="en-US" sz="3500" smtClean="0"/>
              <a:t>This is shocking news</a:t>
            </a:r>
          </a:p>
          <a:p>
            <a:pPr eaLnBrk="1" hangingPunct="1"/>
            <a:r>
              <a:rPr lang="en-US" sz="3500" smtClean="0"/>
              <a:t>Another aide reveals that Nixon had taped nearly all of his conversations</a:t>
            </a:r>
          </a:p>
          <a:p>
            <a:pPr lvl="1" eaLnBrk="1" hangingPunct="1"/>
            <a:r>
              <a:rPr lang="en-US" sz="3500" smtClean="0"/>
              <a:t>This starts a long battle by Congress to get the tapes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Around the same time…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It is discovered that VP Spiro Agnew had accepted bribes from engineering firms before and during the time he was VP</a:t>
            </a:r>
          </a:p>
          <a:p>
            <a:pPr eaLnBrk="1" hangingPunct="1"/>
            <a:r>
              <a:rPr lang="en-US" sz="3800" smtClean="0"/>
              <a:t>He resigns</a:t>
            </a:r>
          </a:p>
          <a:p>
            <a:pPr eaLnBrk="1" hangingPunct="1"/>
            <a:r>
              <a:rPr lang="en-US" sz="3800" smtClean="0"/>
              <a:t>Nixon appoints Gerald Ford (Representative from MI) to replace him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Back to the tapes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4800600" cy="5486400"/>
          </a:xfrm>
        </p:spPr>
        <p:txBody>
          <a:bodyPr/>
          <a:lstStyle/>
          <a:p>
            <a:pPr eaLnBrk="1" hangingPunct="1"/>
            <a:r>
              <a:rPr lang="en-US" sz="4000" smtClean="0"/>
              <a:t>Nixon eventually agrees to release </a:t>
            </a:r>
            <a:r>
              <a:rPr lang="en-US" sz="4000" u="sng" smtClean="0"/>
              <a:t>edited</a:t>
            </a:r>
            <a:r>
              <a:rPr lang="en-US" sz="4000" smtClean="0"/>
              <a:t> tapes</a:t>
            </a:r>
          </a:p>
          <a:p>
            <a:pPr lvl="1" eaLnBrk="1" hangingPunct="1"/>
            <a:r>
              <a:rPr lang="en-US" sz="4000" smtClean="0"/>
              <a:t>This isn’t good enough for Congress or the American public</a:t>
            </a:r>
          </a:p>
        </p:txBody>
      </p:sp>
      <p:pic>
        <p:nvPicPr>
          <p:cNvPr id="27652" name="Picture 5" descr="Watergate%2520Nix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025" y="2652713"/>
            <a:ext cx="43148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4800" y="304801"/>
            <a:ext cx="8686799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3600" b="1" dirty="0">
                <a:latin typeface="Arial" charset="0"/>
              </a:rPr>
              <a:t>The President Resigns</a:t>
            </a:r>
            <a:endParaRPr lang="en-US" sz="3600" dirty="0">
              <a:latin typeface="Arial" charset="0"/>
            </a:endParaRPr>
          </a:p>
          <a:p>
            <a:pPr marL="228600" indent="-228600">
              <a:buFontTx/>
              <a:buChar char="•"/>
            </a:pPr>
            <a:r>
              <a:rPr lang="en-US" sz="3200" dirty="0">
                <a:latin typeface="Arial" charset="0"/>
              </a:rPr>
              <a:t>House Judiciary Committee approves 3 articles of </a:t>
            </a:r>
            <a:r>
              <a:rPr lang="en-US" sz="3200" b="1" dirty="0">
                <a:solidFill>
                  <a:srgbClr val="008000"/>
                </a:solidFill>
                <a:latin typeface="Arial" charset="0"/>
              </a:rPr>
              <a:t>impeachment</a:t>
            </a:r>
            <a:r>
              <a:rPr lang="en-US" sz="3200" dirty="0">
                <a:latin typeface="Arial" charset="0"/>
              </a:rPr>
              <a:t> </a:t>
            </a:r>
          </a:p>
          <a:p>
            <a:pPr marL="228600" indent="-228600"/>
            <a:r>
              <a:rPr lang="en-US" sz="3200" dirty="0">
                <a:latin typeface="Arial" charset="0"/>
              </a:rPr>
              <a:t>	- formal accusation of wrongdoing while in office</a:t>
            </a:r>
          </a:p>
          <a:p>
            <a:pPr marL="228600" indent="-228600"/>
            <a:r>
              <a:rPr lang="en-US" sz="3200" dirty="0">
                <a:latin typeface="Arial" charset="0"/>
              </a:rPr>
              <a:t>	- charges: obstruction of justice, abuse of power, contempt of Congress</a:t>
            </a:r>
          </a:p>
          <a:p>
            <a:pPr marL="228600" indent="-228600">
              <a:buFontTx/>
              <a:buChar char="•"/>
            </a:pPr>
            <a:r>
              <a:rPr lang="en-US" sz="3200" dirty="0">
                <a:latin typeface="Arial" charset="0"/>
              </a:rPr>
              <a:t>Nixon releases tapes; show knows of administration role, cover </a:t>
            </a:r>
            <a:r>
              <a:rPr lang="en-US" sz="3200" dirty="0" smtClean="0">
                <a:latin typeface="Arial" charset="0"/>
              </a:rPr>
              <a:t>up</a:t>
            </a:r>
            <a:endParaRPr lang="en-US" sz="3200" dirty="0">
              <a:latin typeface="Arial" charset="0"/>
            </a:endParaRP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1828800" y="205581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8429625" y="6446838"/>
            <a:ext cx="419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rgbClr val="003399"/>
                </a:solidFill>
                <a:latin typeface="Arial" charset="0"/>
              </a:rPr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  <p:bldP spid="8192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War on Crime continued…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457200"/>
            <a:ext cx="5181600" cy="5638800"/>
          </a:xfrm>
        </p:spPr>
        <p:txBody>
          <a:bodyPr/>
          <a:lstStyle/>
          <a:p>
            <a:r>
              <a:rPr lang="en-US" sz="2800" dirty="0">
                <a:latin typeface="Comic Sans MS" charset="0"/>
              </a:rPr>
              <a:t>Warren Burger, a conservative and favorite of Nixon, became the chief justice and Nixon also place three other conservative justices on the court.</a:t>
            </a:r>
          </a:p>
          <a:p>
            <a:r>
              <a:rPr lang="en-US" sz="2800" dirty="0">
                <a:latin typeface="Comic Sans MS" charset="0"/>
              </a:rPr>
              <a:t>It looked as if Nixon was going to get his way with the court (they even reversed the decision that capital punishment was illegal and unconstitutional.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76429" y="990600"/>
            <a:ext cx="3467571" cy="4876800"/>
          </a:xfrm>
          <a:noFill/>
          <a:ln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smtClean="0"/>
              <a:t>The House of Rep begins Impeachment Proceedings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530725"/>
          </a:xfrm>
        </p:spPr>
        <p:txBody>
          <a:bodyPr/>
          <a:lstStyle/>
          <a:p>
            <a:pPr eaLnBrk="1" hangingPunct="1"/>
            <a:r>
              <a:rPr lang="en-US" sz="4000" smtClean="0"/>
              <a:t>Nixon responds by finally releasing the tapes</a:t>
            </a:r>
          </a:p>
          <a:p>
            <a:pPr eaLnBrk="1" hangingPunct="1"/>
            <a:r>
              <a:rPr lang="en-US" sz="4000" smtClean="0"/>
              <a:t>They prove that he did know about the break-in and had agreed to obstruct the FBI’s investigation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Nixon resigns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530725"/>
          </a:xfrm>
        </p:spPr>
        <p:txBody>
          <a:bodyPr/>
          <a:lstStyle/>
          <a:p>
            <a:pPr eaLnBrk="1" hangingPunct="1"/>
            <a:r>
              <a:rPr lang="en-US" sz="4000" smtClean="0"/>
              <a:t>August 8, 1974</a:t>
            </a:r>
          </a:p>
          <a:p>
            <a:pPr eaLnBrk="1" hangingPunct="1"/>
            <a:r>
              <a:rPr lang="en-US" sz="4000" smtClean="0"/>
              <a:t>Didn’t admit guilt, just said he made “wrong” judgments </a:t>
            </a:r>
          </a:p>
        </p:txBody>
      </p:sp>
      <p:pic>
        <p:nvPicPr>
          <p:cNvPr id="29700" name="Picture 5" descr="nixonresignation by katie.cak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5" y="3124200"/>
            <a:ext cx="45243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3276600"/>
            <a:ext cx="441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3600" b="1" dirty="0"/>
              <a:t>The Effects of Watergate</a:t>
            </a:r>
            <a:endParaRPr lang="en-US" sz="3600" dirty="0"/>
          </a:p>
          <a:p>
            <a:pPr marL="228600" indent="-228600">
              <a:buFontTx/>
              <a:buChar char="•"/>
            </a:pPr>
            <a:r>
              <a:rPr lang="en-US" sz="3200" dirty="0"/>
              <a:t>25 members </a:t>
            </a:r>
            <a:r>
              <a:rPr lang="en-US" sz="3200" dirty="0" smtClean="0"/>
              <a:t>of Nixon’s </a:t>
            </a:r>
            <a:r>
              <a:rPr lang="en-US" sz="3200" dirty="0"/>
              <a:t>administration convicted, serve prison terms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5400" smtClean="0"/>
              <a:t>Gerald Ford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500" dirty="0" smtClean="0"/>
              <a:t>Gerald Ford now becomes president</a:t>
            </a:r>
          </a:p>
          <a:p>
            <a:pPr lvl="1" eaLnBrk="1" hangingPunct="1"/>
            <a:r>
              <a:rPr lang="en-US" sz="3500" dirty="0" smtClean="0"/>
              <a:t>Appointed VP by </a:t>
            </a:r>
            <a:r>
              <a:rPr lang="en-US" sz="3500" dirty="0" smtClean="0"/>
              <a:t>N</a:t>
            </a:r>
            <a:r>
              <a:rPr lang="en-US" sz="3500" dirty="0" smtClean="0"/>
              <a:t>ixon, Ford was never </a:t>
            </a:r>
            <a:r>
              <a:rPr lang="en-US" sz="3500" dirty="0" smtClean="0"/>
              <a:t>actually elected to the executive branch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0724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5" name="Picture 5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Ford Administration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229600" cy="54864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smtClean="0">
                <a:latin typeface="Verdana" pitchFamily="-12" charset="0"/>
              </a:rPr>
              <a:t>Tried to cut government spending to stop inflation but Democratic Congress passed many spending bills against his wishes.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smtClean="0">
                <a:latin typeface="Verdana" pitchFamily="-12" charset="0"/>
              </a:rPr>
              <a:t>In foreign affairs, continued détente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smtClean="0">
                <a:latin typeface="Verdana" pitchFamily="-12" charset="0"/>
              </a:rPr>
              <a:t>Pardoned Richard Nixon for any crime he may have committed. – This angered many Americans and cost him the election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mtClean="0">
              <a:latin typeface="Verdana" pitchFamily="-12" charset="0"/>
            </a:endParaRPr>
          </a:p>
          <a:p>
            <a:endParaRPr lang="en-US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Nixon resignation….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5105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In 1974, Nixon resigned fearing a certain impeachment by Congress.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Gerald Ford immediately pardoned Nixon for all crimes, but that did not sit well with the public.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The issue of presidential power was huge at the end of the Nixon administration.</a:t>
            </a:r>
            <a:endParaRPr lang="en-US" sz="3600" dirty="0">
              <a:latin typeface="Comic Sans MS" charset="0"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1" y="1447799"/>
            <a:ext cx="3581400" cy="4475887"/>
          </a:xfrm>
          <a:noFill/>
          <a:ln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War Powers Act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50292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Congress passed this to limit the power of the president in military affairs.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Congress also passed the Congressional Budget and Impoundment Act which forced the president to spend any money he attempted to hold onto.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5900" y="1676400"/>
            <a:ext cx="3848100" cy="2705100"/>
          </a:xfrm>
          <a:noFill/>
          <a:ln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Ford and Congress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They did not help each other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Although leeway was given to Ford, he still couldn’t pass many things through Congress.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In turn, Ford would veto many of the bills Congress sent him.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Aid for Asian countries was not granted to Ford, even though he asked, and Vietnam and Cambodia fell to communist </a:t>
            </a:r>
            <a:r>
              <a:rPr lang="en-US" sz="3200" dirty="0" err="1">
                <a:latin typeface="Comic Sans MS" charset="0"/>
              </a:rPr>
              <a:t>gov’t</a:t>
            </a:r>
            <a:r>
              <a:rPr lang="en-US" sz="3200" dirty="0">
                <a:latin typeface="Comic Sans MS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omic Sans MS" charset="0"/>
              </a:rPr>
              <a:t>The only real positive thing that came out of the 70’s was the bicentennial which brought a new sense of hope for Americans.</a:t>
            </a:r>
            <a:endParaRPr lang="en-US" sz="3600" dirty="0">
              <a:latin typeface="Comic Sans MS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6500" smtClean="0"/>
              <a:t>“I’m a Ford, not a Lincoln”</a:t>
            </a:r>
          </a:p>
        </p:txBody>
      </p:sp>
      <p:sp>
        <p:nvSpPr>
          <p:cNvPr id="327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buFont typeface="Wingdings" pitchFamily="96" charset="2"/>
              <a:buNone/>
            </a:pPr>
            <a:r>
              <a:rPr lang="en-US" smtClean="0"/>
              <a:t>-Gerald Ford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loc.gov/rr/print/swann/herblock/images/s03537u.jpg"/>
          <p:cNvPicPr>
            <a:picLocks noChangeAspect="1" noChangeArrowheads="1"/>
          </p:cNvPicPr>
          <p:nvPr/>
        </p:nvPicPr>
        <p:blipFill>
          <a:blip r:embed="rId2" cstate="print"/>
          <a:srcRect t="19440" b="9360"/>
          <a:stretch>
            <a:fillRect/>
          </a:stretch>
        </p:blipFill>
        <p:spPr bwMode="auto">
          <a:xfrm>
            <a:off x="-304800" y="0"/>
            <a:ext cx="94488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500" smtClean="0"/>
              <a:t>He was a conservative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/>
            <a:r>
              <a:rPr lang="en-US" sz="3700" smtClean="0"/>
              <a:t>This means he:</a:t>
            </a:r>
          </a:p>
          <a:p>
            <a:pPr lvl="1" eaLnBrk="1" hangingPunct="1"/>
            <a:r>
              <a:rPr lang="en-US" sz="3700" smtClean="0"/>
              <a:t>Defended the status quo</a:t>
            </a:r>
          </a:p>
          <a:p>
            <a:pPr lvl="1" eaLnBrk="1" hangingPunct="1"/>
            <a:r>
              <a:rPr lang="en-US" sz="3700" smtClean="0"/>
              <a:t>Opposed rapid change</a:t>
            </a:r>
          </a:p>
          <a:p>
            <a:pPr lvl="1" eaLnBrk="1" hangingPunct="1"/>
            <a:r>
              <a:rPr lang="en-US" sz="3700" smtClean="0"/>
              <a:t>Disliked gov’t involvement in economy</a:t>
            </a:r>
          </a:p>
          <a:p>
            <a:pPr lvl="1" eaLnBrk="1" hangingPunct="1"/>
            <a:r>
              <a:rPr lang="en-US" sz="3700" smtClean="0"/>
              <a:t>Wanted to give more power to states</a:t>
            </a:r>
          </a:p>
          <a:p>
            <a:pPr eaLnBrk="1" hangingPunct="1"/>
            <a:r>
              <a:rPr lang="en-US" sz="3700" smtClean="0"/>
              <a:t>In other words—make gov’t smaller, have less of a role in everyday lives</a:t>
            </a:r>
          </a:p>
          <a:p>
            <a:pPr lvl="1" eaLnBrk="1" hangingPunct="1"/>
            <a:endParaRPr lang="en-US" sz="35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rds.yahoo.com/_ylt=A0WTefUqlxxKbR4AZYqjzbkF/SIG=12q03i8sn/EXP=1243474090/**http%3A/blogs.venturacountystar.com/vcs/greenberg/archives/Ford12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0"/>
            <a:ext cx="9061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rds.yahoo.com/_ylt=A0WTefeplxxKTfAANw.jzbkF/SIG=122bndd83/EXP=1243474217/**http%3A/www.log24.com/log/pix07/070103-F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Legacy__Watergate_s_Place_in_History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5"/>
            <a:ext cx="91535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500" smtClean="0"/>
              <a:t>Effects of Watergate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Americans were distrustful of their gov’t and their leaders (and still tend to be today)</a:t>
            </a:r>
          </a:p>
          <a:p>
            <a:pPr eaLnBrk="1" hangingPunct="1"/>
            <a:r>
              <a:rPr lang="en-US" sz="4000" smtClean="0"/>
              <a:t>Americans developed a negative attitude about elected officials that still exists today</a:t>
            </a:r>
          </a:p>
          <a:p>
            <a:pPr eaLnBrk="1" hangingPunct="1"/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500" smtClean="0"/>
              <a:t>“Law and Order Society”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686800" cy="5064125"/>
          </a:xfrm>
        </p:spPr>
        <p:txBody>
          <a:bodyPr/>
          <a:lstStyle/>
          <a:p>
            <a:pPr eaLnBrk="1" hangingPunct="1"/>
            <a:r>
              <a:rPr lang="en-US" sz="3700" smtClean="0"/>
              <a:t>Nixon kept his campaign promise to restore order to the country</a:t>
            </a:r>
          </a:p>
          <a:p>
            <a:pPr lvl="1" eaLnBrk="1" hangingPunct="1"/>
            <a:r>
              <a:rPr lang="en-US" sz="3700" smtClean="0"/>
              <a:t>Used the FBI to spread conflict in civil rights groups</a:t>
            </a:r>
          </a:p>
          <a:p>
            <a:pPr lvl="1" eaLnBrk="1" hangingPunct="1"/>
            <a:r>
              <a:rPr lang="en-US" sz="3700" smtClean="0"/>
              <a:t>Used the IRS to audit protestors</a:t>
            </a:r>
          </a:p>
          <a:p>
            <a:pPr lvl="1" eaLnBrk="1" hangingPunct="1"/>
            <a:r>
              <a:rPr lang="en-US" sz="3700" smtClean="0"/>
              <a:t>Created an “enemies list” of prominent people who opposed the gov’t.</a:t>
            </a:r>
          </a:p>
          <a:p>
            <a:pPr lvl="2" eaLnBrk="1" hangingPunct="1"/>
            <a:r>
              <a:rPr lang="en-US" sz="3700" smtClean="0"/>
              <a:t>Harassed by the gov’t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Law and Order </a:t>
            </a:r>
            <a:r>
              <a:rPr lang="en-US" sz="2000"/>
              <a:t>(Nixon Domestic)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Silent Majority- Average American- was tired of protesters</a:t>
            </a:r>
          </a:p>
          <a:p>
            <a:pPr lvl="1">
              <a:lnSpc>
                <a:spcPct val="90000"/>
              </a:lnSpc>
            </a:pPr>
            <a:r>
              <a:rPr lang="en-US"/>
              <a:t>Protesters= Drugs, crime, declining moral values</a:t>
            </a:r>
          </a:p>
          <a:p>
            <a:pPr lvl="1">
              <a:lnSpc>
                <a:spcPct val="90000"/>
              </a:lnSpc>
            </a:pPr>
            <a:r>
              <a:rPr lang="en-US"/>
              <a:t>Law and Order vs. Protesters Tension</a:t>
            </a:r>
          </a:p>
          <a:p>
            <a:pPr lvl="2">
              <a:lnSpc>
                <a:spcPct val="90000"/>
              </a:lnSpc>
            </a:pPr>
            <a:r>
              <a:rPr lang="en-US"/>
              <a:t>Kent State</a:t>
            </a:r>
          </a:p>
          <a:p>
            <a:pPr lvl="2">
              <a:lnSpc>
                <a:spcPct val="90000"/>
              </a:lnSpc>
            </a:pPr>
            <a:r>
              <a:rPr lang="en-US"/>
              <a:t>Columbia University and Hard Hats</a:t>
            </a:r>
          </a:p>
          <a:p>
            <a:pPr lvl="1">
              <a:lnSpc>
                <a:spcPct val="90000"/>
              </a:lnSpc>
            </a:pPr>
            <a:r>
              <a:rPr lang="en-US"/>
              <a:t>FBI and Justice Dept- target protest groups and leaders</a:t>
            </a:r>
          </a:p>
          <a:p>
            <a:pPr lvl="4">
              <a:lnSpc>
                <a:spcPct val="90000"/>
              </a:lnSpc>
            </a:pPr>
            <a:r>
              <a:rPr lang="en-US"/>
              <a:t>Elvis offers his help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Southern Strategy </a:t>
            </a:r>
            <a:r>
              <a:rPr lang="en-US" sz="2000"/>
              <a:t>(Nixon domestic)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Slow down civil rights measures</a:t>
            </a:r>
          </a:p>
          <a:p>
            <a:pPr lvl="1"/>
            <a:r>
              <a:rPr lang="en-US"/>
              <a:t>Hoped to increase support of Southern Whites</a:t>
            </a:r>
          </a:p>
          <a:p>
            <a:pPr lvl="1"/>
            <a:r>
              <a:rPr lang="en-US"/>
              <a:t>Disregard African American voters</a:t>
            </a:r>
          </a:p>
          <a:p>
            <a:r>
              <a:rPr lang="en-US"/>
              <a:t>Slow down integration</a:t>
            </a:r>
          </a:p>
          <a:p>
            <a:pPr lvl="1"/>
            <a:r>
              <a:rPr lang="en-US"/>
              <a:t>Opposed Busing</a:t>
            </a:r>
          </a:p>
          <a:p>
            <a:pPr lvl="1"/>
            <a:r>
              <a:rPr lang="en-US"/>
              <a:t>Did Not support extending ‘65 Voting Rights Act</a:t>
            </a:r>
          </a:p>
          <a:p>
            <a:pPr lvl="1"/>
            <a:r>
              <a:rPr lang="en-US"/>
              <a:t>Cut funds to Civil Rights program- Housing</a:t>
            </a:r>
          </a:p>
          <a:p>
            <a:pPr lvl="1"/>
            <a:r>
              <a:rPr lang="en-US"/>
              <a:t>Gave funds to schools still segregated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5">
      <a:dk1>
        <a:srgbClr val="9B8D65"/>
      </a:dk1>
      <a:lt1>
        <a:srgbClr val="F8F8F8"/>
      </a:lt1>
      <a:dk2>
        <a:srgbClr val="002600"/>
      </a:dk2>
      <a:lt2>
        <a:srgbClr val="FAFACC"/>
      </a:lt2>
      <a:accent1>
        <a:srgbClr val="CC9933"/>
      </a:accent1>
      <a:accent2>
        <a:srgbClr val="8F9967"/>
      </a:accent2>
      <a:accent3>
        <a:srgbClr val="AAACAA"/>
      </a:accent3>
      <a:accent4>
        <a:srgbClr val="D4D4D4"/>
      </a:accent4>
      <a:accent5>
        <a:srgbClr val="E2CAAD"/>
      </a:accent5>
      <a:accent6>
        <a:srgbClr val="818A5D"/>
      </a:accent6>
      <a:hlink>
        <a:srgbClr val="336600"/>
      </a:hlink>
      <a:folHlink>
        <a:srgbClr val="808000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554</TotalTime>
  <Words>2154</Words>
  <Application>Microsoft Office PowerPoint</Application>
  <PresentationFormat>On-screen Show (4:3)</PresentationFormat>
  <Paragraphs>292</Paragraphs>
  <Slides>63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Garamond</vt:lpstr>
      <vt:lpstr>Wingdings</vt:lpstr>
      <vt:lpstr>Calibri</vt:lpstr>
      <vt:lpstr>Verdana</vt:lpstr>
      <vt:lpstr>Times New Roman</vt:lpstr>
      <vt:lpstr>Edge</vt:lpstr>
      <vt:lpstr>Nixon’s Presidency</vt:lpstr>
      <vt:lpstr>At the Beginning</vt:lpstr>
      <vt:lpstr>A Nixon Success</vt:lpstr>
      <vt:lpstr>War on Crime…</vt:lpstr>
      <vt:lpstr>War on Crime continued…</vt:lpstr>
      <vt:lpstr>He was a conservative</vt:lpstr>
      <vt:lpstr>“Law and Order Society”</vt:lpstr>
      <vt:lpstr>Law and Order (Nixon Domestic)</vt:lpstr>
      <vt:lpstr>Southern Strategy (Nixon domestic)</vt:lpstr>
      <vt:lpstr>New Federalism (Nixon Domestic)</vt:lpstr>
      <vt:lpstr>Supreme Court (Nixon Domestic)</vt:lpstr>
      <vt:lpstr>Civil Rights</vt:lpstr>
      <vt:lpstr>The Economy</vt:lpstr>
      <vt:lpstr>Slow Inflation (Nixon Domestic)</vt:lpstr>
      <vt:lpstr>Causes of stagflation</vt:lpstr>
      <vt:lpstr>National Debt</vt:lpstr>
      <vt:lpstr>National Debt continued…</vt:lpstr>
      <vt:lpstr>New Federalism</vt:lpstr>
      <vt:lpstr>South and Latin America (Nixon Foreign)</vt:lpstr>
      <vt:lpstr>Vietnam War (Nixon Foreign) </vt:lpstr>
      <vt:lpstr>Detente (Nixon Foreign)</vt:lpstr>
      <vt:lpstr>China (Nixon Foreign)</vt:lpstr>
      <vt:lpstr>USSR (Russia) (Nixon Foreign)</vt:lpstr>
      <vt:lpstr>Nuclear Weapons (Nixon Foreign)</vt:lpstr>
      <vt:lpstr>Middle East (Nixon Foreign)</vt:lpstr>
      <vt:lpstr>Oil Issues</vt:lpstr>
      <vt:lpstr>1973</vt:lpstr>
      <vt:lpstr>Slide 28</vt:lpstr>
      <vt:lpstr>Slide 29</vt:lpstr>
      <vt:lpstr>Slide 30</vt:lpstr>
      <vt:lpstr>Nixon tried to fix the problem</vt:lpstr>
      <vt:lpstr>Foreign Policy</vt:lpstr>
      <vt:lpstr>Détente</vt:lpstr>
      <vt:lpstr>Nixon visits China</vt:lpstr>
      <vt:lpstr>Nixon visits Moscow:</vt:lpstr>
      <vt:lpstr>Election of ‘72</vt:lpstr>
      <vt:lpstr>Slide 37</vt:lpstr>
      <vt:lpstr>During the campaign…</vt:lpstr>
      <vt:lpstr>Slide 39</vt:lpstr>
      <vt:lpstr>Slide 40</vt:lpstr>
      <vt:lpstr>Slide 41</vt:lpstr>
      <vt:lpstr>The cover up begins…</vt:lpstr>
      <vt:lpstr>Nixon is reelected in November 1972</vt:lpstr>
      <vt:lpstr>Slide 44</vt:lpstr>
      <vt:lpstr>Watergate trial begins </vt:lpstr>
      <vt:lpstr>Senate Hearings</vt:lpstr>
      <vt:lpstr>Around the same time…</vt:lpstr>
      <vt:lpstr>Back to the tapes</vt:lpstr>
      <vt:lpstr>Slide 49</vt:lpstr>
      <vt:lpstr>The House of Rep begins Impeachment Proceedings</vt:lpstr>
      <vt:lpstr>Nixon resigns</vt:lpstr>
      <vt:lpstr>Gerald Ford</vt:lpstr>
      <vt:lpstr>Ford Administration</vt:lpstr>
      <vt:lpstr>Nixon resignation….</vt:lpstr>
      <vt:lpstr>War Powers Act</vt:lpstr>
      <vt:lpstr>Ford and Congress</vt:lpstr>
      <vt:lpstr>“I’m a Ford, not a Lincoln”</vt:lpstr>
      <vt:lpstr>Slide 58</vt:lpstr>
      <vt:lpstr>Slide 59</vt:lpstr>
      <vt:lpstr>Slide 60</vt:lpstr>
      <vt:lpstr>Slide 61</vt:lpstr>
      <vt:lpstr>Slide 62</vt:lpstr>
      <vt:lpstr>Effects of Watergate</vt:lpstr>
    </vt:vector>
  </TitlesOfParts>
  <Company>Schering-Plough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Nixon’s Presidency</dc:title>
  <dc:creator>Michael Kaddis</dc:creator>
  <cp:lastModifiedBy>ryansmith</cp:lastModifiedBy>
  <cp:revision>38</cp:revision>
  <dcterms:created xsi:type="dcterms:W3CDTF">2009-05-22T02:52:31Z</dcterms:created>
  <dcterms:modified xsi:type="dcterms:W3CDTF">2013-05-03T17:04:44Z</dcterms:modified>
</cp:coreProperties>
</file>