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0"/>
  </p:notesMasterIdLst>
  <p:sldIdLst>
    <p:sldId id="401" r:id="rId2"/>
    <p:sldId id="403" r:id="rId3"/>
    <p:sldId id="404" r:id="rId4"/>
    <p:sldId id="405" r:id="rId5"/>
    <p:sldId id="337" r:id="rId6"/>
    <p:sldId id="257" r:id="rId7"/>
    <p:sldId id="266" r:id="rId8"/>
    <p:sldId id="397" r:id="rId9"/>
    <p:sldId id="340" r:id="rId10"/>
    <p:sldId id="343" r:id="rId11"/>
    <p:sldId id="341" r:id="rId12"/>
    <p:sldId id="338" r:id="rId13"/>
    <p:sldId id="379" r:id="rId14"/>
    <p:sldId id="380" r:id="rId15"/>
    <p:sldId id="398" r:id="rId16"/>
    <p:sldId id="347" r:id="rId17"/>
    <p:sldId id="348" r:id="rId18"/>
    <p:sldId id="399" r:id="rId19"/>
    <p:sldId id="345" r:id="rId20"/>
    <p:sldId id="349" r:id="rId21"/>
    <p:sldId id="350" r:id="rId22"/>
    <p:sldId id="381" r:id="rId23"/>
    <p:sldId id="388" r:id="rId24"/>
    <p:sldId id="409" r:id="rId25"/>
    <p:sldId id="407" r:id="rId26"/>
    <p:sldId id="408" r:id="rId27"/>
    <p:sldId id="406" r:id="rId28"/>
    <p:sldId id="410" r:id="rId29"/>
    <p:sldId id="411" r:id="rId30"/>
    <p:sldId id="416" r:id="rId31"/>
    <p:sldId id="417" r:id="rId32"/>
    <p:sldId id="412" r:id="rId33"/>
    <p:sldId id="418" r:id="rId34"/>
    <p:sldId id="419" r:id="rId35"/>
    <p:sldId id="413" r:id="rId36"/>
    <p:sldId id="420" r:id="rId37"/>
    <p:sldId id="422" r:id="rId38"/>
    <p:sldId id="423" r:id="rId39"/>
    <p:sldId id="421" r:id="rId40"/>
    <p:sldId id="424" r:id="rId41"/>
    <p:sldId id="414" r:id="rId42"/>
    <p:sldId id="426" r:id="rId43"/>
    <p:sldId id="425" r:id="rId44"/>
    <p:sldId id="427"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458" r:id="rId60"/>
    <p:sldId id="415" r:id="rId61"/>
    <p:sldId id="428" r:id="rId62"/>
    <p:sldId id="430" r:id="rId63"/>
    <p:sldId id="429" r:id="rId64"/>
    <p:sldId id="351" r:id="rId65"/>
    <p:sldId id="382" r:id="rId66"/>
    <p:sldId id="400" r:id="rId67"/>
    <p:sldId id="353" r:id="rId68"/>
    <p:sldId id="354" r:id="rId69"/>
    <p:sldId id="352" r:id="rId70"/>
    <p:sldId id="356" r:id="rId71"/>
    <p:sldId id="383" r:id="rId72"/>
    <p:sldId id="357" r:id="rId73"/>
    <p:sldId id="358" r:id="rId74"/>
    <p:sldId id="359" r:id="rId75"/>
    <p:sldId id="361" r:id="rId76"/>
    <p:sldId id="360" r:id="rId77"/>
    <p:sldId id="443" r:id="rId78"/>
    <p:sldId id="364" r:id="rId79"/>
    <p:sldId id="363" r:id="rId80"/>
    <p:sldId id="365" r:id="rId81"/>
    <p:sldId id="367" r:id="rId82"/>
    <p:sldId id="368" r:id="rId83"/>
    <p:sldId id="369" r:id="rId84"/>
    <p:sldId id="370" r:id="rId85"/>
    <p:sldId id="372" r:id="rId86"/>
    <p:sldId id="386" r:id="rId87"/>
    <p:sldId id="396" r:id="rId88"/>
    <p:sldId id="393"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FF99"/>
    <a:srgbClr val="FFCCFF"/>
    <a:srgbClr val="CCCCFF"/>
    <a:srgbClr val="6699FF"/>
    <a:srgbClr val="FF7C80"/>
    <a:srgbClr val="99FF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7229" autoAdjust="0"/>
    <p:restoredTop sz="83477" autoAdjust="0"/>
  </p:normalViewPr>
  <p:slideViewPr>
    <p:cSldViewPr>
      <p:cViewPr varScale="1">
        <p:scale>
          <a:sx n="90" d="100"/>
          <a:sy n="90" d="100"/>
        </p:scale>
        <p:origin x="-3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38BF13-7F4A-40B5-B7FC-45062782A53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C54C9-C5FF-488D-98D7-7616CF1E482E}" type="slidenum">
              <a:rPr lang="en-US"/>
              <a:pPr/>
              <a:t>1</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Lesson Plan for Thursday, December 4, 2008: RQ 19B, presidential videos Garfield-Cleveland &amp; class discussion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7C9B7-7E3E-4416-817D-CF5E0C74D1B0}" type="slidenum">
              <a:rPr lang="en-US"/>
              <a:pPr/>
              <a:t>21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Debs was arrested for violating injunction &amp; gained popularity; turned to socialism in jail &amp; went on to found Socialist Party of America—mixed success in early 1900s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1D319-1C08-4C0C-B13E-BF41939DA280}" type="slidenum">
              <a:rPr lang="en-US"/>
              <a:pPr/>
              <a:t>22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a:t>Debs was arrested for violating injunction &amp; gained popularity; turned to socialism in jail &amp; went on to found Socialist Party of America—mixed success in early 1900s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ED068-F4BE-4116-BC5F-AFD2EF334700}" type="slidenum">
              <a:rPr lang="en-US"/>
              <a:pPr/>
              <a:t>23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Lesson Plan for Monday, December 8, 2008: RQ 20A, finish Politics of the 1890s notes, Sham of Democracy activity (CFL #27)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F0430-EE74-4A4A-B6A1-8CA0BBCD0660}" type="slidenum">
              <a:rPr lang="en-US"/>
              <a:pPr/>
              <a:t>64</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B2B73-025B-4D98-AC7A-4570BC37D286}" type="slidenum">
              <a:rPr lang="en-US"/>
              <a:pPr/>
              <a:t>67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t>Many farmers blamed railroad owners, grain elevator operators, land monopolists, commodity futures dealers, mortgage companies, merchants, bankers, and manufacturers of farm equipment for their plight. Many attributed their problems to discriminatory railroad rates, monopoly prices charged for farm machinery and fertilizer, an oppressively high tariff, an unfair tax structure, an inflexible banking system, political corruption, corporations that bought up huge tracks of land. They considered themselves to be subservient to the industrial Northeast, where three-quarters of the nation's industry was located. They criticized a deflationary monetary policy based on the gold standard that benefited bankers and other creditors.</a:t>
            </a:r>
          </a:p>
          <a:p>
            <a:r>
              <a:rPr lang="en-US"/>
              <a:t>All of these problems were compounded by the fact that increasing productivity in agriculture led to price declines. In the 1870s, 190 million new acres were put under cultivation. By 1880, settlement was moving into the semi-arid plains. At the same time, transportation improvements meant that American farmers faced competitors from Egypt to Australia in the struggle for markets.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07CC8-F34A-41AB-AE64-80DDA444E9FE}" type="slidenum">
              <a:rPr lang="en-US"/>
              <a:pPr/>
              <a:t>70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kumimoji="0" lang="en-US"/>
              <a:t>Bland-Allison Act was </a:t>
            </a:r>
            <a:r>
              <a:rPr kumimoji="0" lang="en-US" u="sng">
                <a:effectLst>
                  <a:outerShdw blurRad="38100" dist="38100" dir="2700000" algn="tl">
                    <a:srgbClr val="C0C0C0"/>
                  </a:outerShdw>
                </a:effectLst>
              </a:rPr>
              <a:t>not</a:t>
            </a:r>
            <a:r>
              <a:rPr kumimoji="0" lang="en-US"/>
              <a:t> successful in deflating the US money supply—hence the frowny face</a:t>
            </a:r>
          </a:p>
          <a:p>
            <a:endParaRPr kumimoji="0"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60AA6-696F-43D8-901D-F41C3269F75B}" type="slidenum">
              <a:rPr lang="en-US"/>
              <a:pPr/>
              <a:t>83</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pPr lvl="1"/>
            <a:r>
              <a:rPr lang="en-US" sz="1400"/>
              <a:t>Was McKinley the 1</a:t>
            </a:r>
            <a:r>
              <a:rPr lang="en-US" sz="1400" baseline="30000"/>
              <a:t>st</a:t>
            </a:r>
            <a:r>
              <a:rPr lang="en-US" sz="1400"/>
              <a:t> modern president??</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5BD20-8884-4787-B90E-BBFB046C26F1}" type="slidenum">
              <a:rPr lang="en-US"/>
              <a:pPr/>
              <a:t>86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Center for Learning Lesson #27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763B6-4218-4138-A7CE-01B23A7E2BEE}" type="slidenum">
              <a:rPr lang="en-US"/>
              <a:pPr/>
              <a:t>87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Lesson Plan for Thursday, December 6, 2007: Warm-up question, examine the characters in </a:t>
            </a:r>
            <a:r>
              <a:rPr lang="en-US" i="1"/>
              <a:t>The</a:t>
            </a:r>
            <a:r>
              <a:rPr lang="en-US"/>
              <a:t> </a:t>
            </a:r>
            <a:r>
              <a:rPr lang="en-US" i="1"/>
              <a:t>Wizard of Oz</a:t>
            </a:r>
            <a:r>
              <a:rPr lang="en-US"/>
              <a:t>, complete CFL Activity #20.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3D89F-1855-4116-A14E-72C1CB7E9E9F}" type="slidenum">
              <a:rPr lang="en-US"/>
              <a:pPr/>
              <a:t>2</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Students need to take notes &amp; prepare for a class discussion using the question prompts provided</a:t>
            </a:r>
          </a:p>
          <a:p>
            <a:r>
              <a:rPr lang="en-US" i="1" u="sng"/>
              <a:t>Video running times</a:t>
            </a:r>
            <a:r>
              <a:rPr lang="en-US"/>
              <a:t>:  Garfield (30:45-38:00), Arthur (38:00-44:00), Cleveland #1 (0:00-6:00), Harrison (6:00-11:00), Cleveland #2 (11:00-15:00)—total running time of 29:00.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A7344-82D4-4408-BA19-EC5C7A613611}" type="slidenum">
              <a:rPr lang="en-US"/>
              <a:pPr/>
              <a:t>3</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After discussing the discussion questions from the overhead, have the class debate this question.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D155A-DD0C-4B6A-BF12-394F5578167D}" type="slidenum">
              <a:rPr lang="en-US"/>
              <a:pPr/>
              <a:t>4</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Lesson Plan for Friday, December 5, 2008: Warm-up question, Politics of the 1890s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F7903-7239-4FAA-9A55-409691CFDF2D}" type="slidenum">
              <a:rPr lang="en-US"/>
              <a:pPr/>
              <a:t>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Lesson Plan for Friday, December 5, 2008: Warm-up question, Politics of the 1890s 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FA27A-28BB-4362-8629-AC005DC74BC5}" type="slidenum">
              <a:rPr lang="en-US"/>
              <a:pPr/>
              <a:t>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0C644-572E-4336-95C1-15C18DBFDCE3}" type="slidenum">
              <a:rPr lang="en-US"/>
              <a:pPr/>
              <a:t>15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Charles J. Guiteau shooting President James A. Garfield at the old Baltimore &amp; Potomac R.R. station in Washington, D.C., on 2 July 1881; at right is Secretary of State James G. Blaine: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6592C-77B0-4750-9EAB-5F549B272932}" type="slidenum">
              <a:rPr lang="en-US"/>
              <a:pPr/>
              <a:t>16</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Munn case “ private property affecting public interest” can be “controlled by public for the common good”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E2BF9-0E68-45A3-BCA7-192C64339DFC}" type="slidenum">
              <a:rPr lang="en-US"/>
              <a:pPr/>
              <a:t>17</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lvl="1">
              <a:lnSpc>
                <a:spcPct val="85000"/>
              </a:lnSpc>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468F7-A922-4B59-94EA-ACB495DF80DA}"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68F7-A922-4B59-94EA-ACB495DF80DA}"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68F7-A922-4B59-94EA-ACB495DF80DA}"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68F7-A922-4B59-94EA-ACB495DF80DA}"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468F7-A922-4B59-94EA-ACB495DF80DA}" type="datetimeFigureOut">
              <a:rPr lang="en-US" smtClean="0"/>
              <a:pPr/>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468F7-A922-4B59-94EA-ACB495DF80DA}"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468F7-A922-4B59-94EA-ACB495DF80DA}" type="datetimeFigureOut">
              <a:rPr lang="en-US" smtClean="0"/>
              <a:pPr/>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468F7-A922-4B59-94EA-ACB495DF80DA}" type="datetimeFigureOut">
              <a:rPr lang="en-US" smtClean="0"/>
              <a:pPr/>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468F7-A922-4B59-94EA-ACB495DF80DA}"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468F7-A922-4B59-94EA-ACB495DF80DA}"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468F7-A922-4B59-94EA-ACB495DF80DA}" type="datetimeFigureOut">
              <a:rPr lang="en-US" smtClean="0"/>
              <a:pPr/>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5DAFF-136D-46A7-9634-5352D8E219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68F7-A922-4B59-94EA-ACB495DF80DA}" type="datetimeFigureOut">
              <a:rPr lang="en-US" smtClean="0"/>
              <a:pPr/>
              <a:t>8/18/2015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5DAFF-136D-46A7-9634-5352D8E219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Lumbar_vertebrae" TargetMode="External"/><Relationship Id="rId2" Type="http://schemas.openxmlformats.org/officeDocument/2006/relationships/hyperlink" Target="http://en.wikipedia.org/wiki/Baltimore_and_Potomac_Railroad_Station" TargetMode="External"/><Relationship Id="rId1" Type="http://schemas.openxmlformats.org/officeDocument/2006/relationships/slideLayout" Target="../slideLayouts/slideLayout7.xml"/><Relationship Id="rId6" Type="http://schemas.openxmlformats.org/officeDocument/2006/relationships/hyperlink" Target="http://en.wikipedia.org/wiki/Chester_A._Arthur" TargetMode="External"/><Relationship Id="rId5" Type="http://schemas.openxmlformats.org/officeDocument/2006/relationships/hyperlink" Target="http://en.wikipedia.org/wiki/Stalwart_(politics)" TargetMode="External"/><Relationship Id="rId4" Type="http://schemas.openxmlformats.org/officeDocument/2006/relationships/hyperlink" Target="http://en.wikipedia.org/wiki/Spinal_cord"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hippocampus.org/hippocampus.php/course_locator.php?course=AP%20US%20History%20II&amp;lesson=46&amp;topic=1&amp;width=800&amp;height=550&amp;topicTitle=The%20Tweed%20Ring%20and%20Machine%20Politics&amp;skinPath=http://www.hippocampus.org/hippocampus.skins/defaul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nypost.com/2015/08/16/man-stabs-ex-girlfriend-to-death-on-sidewalk/"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eattlepi.com/search/?action=search&amp;channel=news/politics&amp;inlineLink=1&amp;searchindex=gsa&amp;query=%22Robert+Bentley%22" TargetMode="External"/><Relationship Id="rId2" Type="http://schemas.openxmlformats.org/officeDocument/2006/relationships/hyperlink" Target="http://www.seattlepi.com/search/?action=search&amp;channel=news/politics&amp;inlineLink=1&amp;searchindex=gsa&amp;query=%22John+Kasich%2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thothx.com/news-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D:\William%20Jennings%20Bryan's%20Cross%20of%20Gold%20Speech.mp4"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idx="1"/>
          </p:nvPr>
        </p:nvSpPr>
        <p:spPr>
          <a:xfrm>
            <a:off x="838200" y="228600"/>
            <a:ext cx="8305800" cy="6629400"/>
          </a:xfrm>
        </p:spPr>
        <p:txBody>
          <a:bodyPr/>
          <a:lstStyle/>
          <a:p>
            <a:r>
              <a:rPr lang="en-US" u="sng">
                <a:effectLst>
                  <a:outerShdw blurRad="38100" dist="38100" dir="2700000" algn="tl">
                    <a:srgbClr val="C0C0C0"/>
                  </a:outerShdw>
                </a:effectLst>
              </a:rPr>
              <a:t>Essential Question</a:t>
            </a:r>
            <a:r>
              <a:rPr lang="en-US"/>
              <a:t>:</a:t>
            </a:r>
          </a:p>
          <a:p>
            <a:pPr lvl="1"/>
            <a:r>
              <a:rPr lang="en-US"/>
              <a:t>What role did presidents Garfield, Arthur, Cleveland, &amp; Harrison play in developing policy during the Gilded Age? </a:t>
            </a:r>
          </a:p>
          <a:p>
            <a:endParaRPr lang="en-US" u="sng">
              <a:solidFill>
                <a:srgbClr val="FF0000"/>
              </a:solidFill>
              <a:effectLst>
                <a:outerShdw blurRad="38100" dist="38100" dir="2700000" algn="tl">
                  <a:srgbClr val="C0C0C0"/>
                </a:outerShdw>
              </a:effectLst>
            </a:endParaRPr>
          </a:p>
          <a:p>
            <a:r>
              <a:rPr lang="en-US" u="sng">
                <a:solidFill>
                  <a:schemeClr val="hlink"/>
                </a:solidFill>
                <a:effectLst>
                  <a:outerShdw blurRad="38100" dist="38100" dir="2700000" algn="tl">
                    <a:srgbClr val="C0C0C0"/>
                  </a:outerShdw>
                </a:effectLst>
              </a:rPr>
              <a:t>Reading Quiz 19B (p. 663-677)</a:t>
            </a:r>
            <a:endParaRPr lang="en-US" u="sng">
              <a:solidFill>
                <a:schemeClr val="folHlink"/>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990600"/>
            <a:ext cx="3657600" cy="914400"/>
          </a:xfrm>
          <a:prstGeom prst="rect">
            <a:avLst/>
          </a:prstGeom>
          <a:solidFill>
            <a:srgbClr val="0000FF"/>
          </a:solidFill>
          <a:ln w="9525">
            <a:solidFill>
              <a:schemeClr val="tx2"/>
            </a:solidFill>
            <a:miter lim="800000"/>
            <a:headEnd/>
            <a:tailEnd/>
          </a:ln>
          <a:effectLst>
            <a:prstShdw prst="shdw17" dist="17961" dir="2700000">
              <a:schemeClr val="tx1"/>
            </a:prstShdw>
          </a:effectLst>
        </p:spPr>
        <p:txBody>
          <a:bodyPr wrap="none" anchor="ctr"/>
          <a:lstStyle/>
          <a:p>
            <a:pPr algn="ctr" eaLnBrk="1" hangingPunct="1"/>
            <a:r>
              <a:rPr lang="en-US" sz="3600">
                <a:solidFill>
                  <a:schemeClr val="bg1"/>
                </a:solidFill>
                <a:latin typeface="Comic Sans MS" pitchFamily="66" charset="0"/>
              </a:rPr>
              <a:t>Democratic Bloc</a:t>
            </a:r>
          </a:p>
        </p:txBody>
      </p:sp>
      <p:sp>
        <p:nvSpPr>
          <p:cNvPr id="122883" name="Rectangle 3"/>
          <p:cNvSpPr>
            <a:spLocks noChangeArrowheads="1"/>
          </p:cNvSpPr>
          <p:nvPr/>
        </p:nvSpPr>
        <p:spPr bwMode="auto">
          <a:xfrm>
            <a:off x="4876800" y="990600"/>
            <a:ext cx="4038600" cy="914400"/>
          </a:xfrm>
          <a:prstGeom prst="rect">
            <a:avLst/>
          </a:prstGeom>
          <a:solidFill>
            <a:schemeClr val="hlink"/>
          </a:solidFill>
          <a:ln w="9525">
            <a:solidFill>
              <a:schemeClr val="folHlink"/>
            </a:solidFill>
            <a:miter lim="800000"/>
            <a:headEnd/>
            <a:tailEnd/>
          </a:ln>
          <a:effectLst>
            <a:prstShdw prst="shdw17" dist="17961" dir="2700000">
              <a:schemeClr val="tx1"/>
            </a:prstShdw>
          </a:effectLst>
        </p:spPr>
        <p:txBody>
          <a:bodyPr wrap="none" anchor="ctr"/>
          <a:lstStyle/>
          <a:p>
            <a:pPr algn="ctr" eaLnBrk="1" hangingPunct="1"/>
            <a:r>
              <a:rPr lang="en-US" sz="3600">
                <a:solidFill>
                  <a:schemeClr val="bg1"/>
                </a:solidFill>
                <a:latin typeface="Comic Sans MS" pitchFamily="66" charset="0"/>
              </a:rPr>
              <a:t>Republican Bloc</a:t>
            </a:r>
          </a:p>
        </p:txBody>
      </p:sp>
      <p:sp>
        <p:nvSpPr>
          <p:cNvPr id="122885" name="Line 5"/>
          <p:cNvSpPr>
            <a:spLocks noChangeShapeType="1"/>
          </p:cNvSpPr>
          <p:nvPr/>
        </p:nvSpPr>
        <p:spPr bwMode="auto">
          <a:xfrm>
            <a:off x="6934200" y="1752600"/>
            <a:ext cx="0" cy="685800"/>
          </a:xfrm>
          <a:prstGeom prst="line">
            <a:avLst/>
          </a:prstGeom>
          <a:noFill/>
          <a:ln w="114300">
            <a:solidFill>
              <a:schemeClr val="folHlink"/>
            </a:solidFill>
            <a:round/>
            <a:headEnd/>
            <a:tailEnd type="triangle" w="med" len="med"/>
          </a:ln>
          <a:effectLst/>
        </p:spPr>
        <p:txBody>
          <a:bodyPr/>
          <a:lstStyle/>
          <a:p>
            <a:endParaRPr lang="en-US"/>
          </a:p>
        </p:txBody>
      </p:sp>
      <p:sp>
        <p:nvSpPr>
          <p:cNvPr id="122886" name="Text Box 6"/>
          <p:cNvSpPr txBox="1">
            <a:spLocks noChangeArrowheads="1"/>
          </p:cNvSpPr>
          <p:nvPr/>
        </p:nvSpPr>
        <p:spPr bwMode="auto">
          <a:xfrm>
            <a:off x="0" y="2325688"/>
            <a:ext cx="4800600" cy="4151312"/>
          </a:xfrm>
          <a:prstGeom prst="rect">
            <a:avLst/>
          </a:prstGeom>
          <a:noFill/>
          <a:ln w="9525">
            <a:noFill/>
            <a:miter lim="800000"/>
            <a:headEnd/>
            <a:tailEnd/>
          </a:ln>
          <a:effectLst/>
        </p:spPr>
        <p:txBody>
          <a:bodyPr>
            <a:spAutoFit/>
          </a:bodyPr>
          <a:lstStyle/>
          <a:p>
            <a:pPr marL="228600" indent="-228600" eaLnBrk="1" hangingPunct="1">
              <a:lnSpc>
                <a:spcPct val="90000"/>
              </a:lnSpc>
              <a:spcBef>
                <a:spcPct val="20000"/>
              </a:spcBef>
              <a:buClr>
                <a:srgbClr val="0000FF"/>
              </a:buClr>
              <a:buFont typeface="Wingdings" pitchFamily="2" charset="2"/>
              <a:buChar char="§"/>
            </a:pPr>
            <a:r>
              <a:rPr lang="en-US" sz="3600">
                <a:latin typeface="Arial" charset="0"/>
              </a:rPr>
              <a:t>Supported by white southerners, farmers, immigrants, &amp; the working poor</a:t>
            </a:r>
          </a:p>
          <a:p>
            <a:pPr marL="228600" indent="-228600" eaLnBrk="1" hangingPunct="1">
              <a:lnSpc>
                <a:spcPct val="90000"/>
              </a:lnSpc>
              <a:spcBef>
                <a:spcPct val="20000"/>
              </a:spcBef>
              <a:buClr>
                <a:srgbClr val="0000FF"/>
              </a:buClr>
              <a:buFont typeface="Wingdings" pitchFamily="2" charset="2"/>
              <a:buChar char="§"/>
            </a:pPr>
            <a:r>
              <a:rPr lang="en-US" sz="3600">
                <a:latin typeface="Arial" charset="0"/>
              </a:rPr>
              <a:t>Favored white supremacy &amp; supported labor unions</a:t>
            </a:r>
          </a:p>
        </p:txBody>
      </p:sp>
      <p:sp>
        <p:nvSpPr>
          <p:cNvPr id="122887" name="Text Box 7"/>
          <p:cNvSpPr txBox="1">
            <a:spLocks noChangeArrowheads="1"/>
          </p:cNvSpPr>
          <p:nvPr/>
        </p:nvSpPr>
        <p:spPr bwMode="auto">
          <a:xfrm>
            <a:off x="4800600" y="2335213"/>
            <a:ext cx="4114800" cy="4076700"/>
          </a:xfrm>
          <a:prstGeom prst="rect">
            <a:avLst/>
          </a:prstGeom>
          <a:noFill/>
          <a:ln w="9525">
            <a:noFill/>
            <a:miter lim="800000"/>
            <a:headEnd/>
            <a:tailEnd/>
          </a:ln>
          <a:effectLst/>
        </p:spPr>
        <p:txBody>
          <a:bodyPr>
            <a:spAutoFit/>
          </a:bodyPr>
          <a:lstStyle/>
          <a:p>
            <a:pPr marL="228600" indent="-228600" eaLnBrk="1" hangingPunct="1">
              <a:lnSpc>
                <a:spcPct val="90000"/>
              </a:lnSpc>
              <a:spcBef>
                <a:spcPct val="20000"/>
              </a:spcBef>
              <a:buClr>
                <a:schemeClr val="hlink"/>
              </a:buClr>
              <a:buFont typeface="Wingdings" pitchFamily="2" charset="2"/>
              <a:buChar char="§"/>
            </a:pPr>
            <a:r>
              <a:rPr lang="en-US" sz="3600">
                <a:latin typeface="Arial" charset="0"/>
              </a:rPr>
              <a:t>Supported by Northern whites, blacks, &amp; nativists </a:t>
            </a:r>
          </a:p>
          <a:p>
            <a:pPr lvl="3" eaLnBrk="1" hangingPunct="1">
              <a:lnSpc>
                <a:spcPct val="90000"/>
              </a:lnSpc>
              <a:spcBef>
                <a:spcPct val="20000"/>
              </a:spcBef>
              <a:buClr>
                <a:schemeClr val="hlink"/>
              </a:buClr>
              <a:buFont typeface="Wingdings" pitchFamily="2" charset="2"/>
              <a:buChar char="§"/>
            </a:pPr>
            <a:endParaRPr lang="en-US" sz="2500">
              <a:latin typeface="Arial" charset="0"/>
            </a:endParaRPr>
          </a:p>
          <a:p>
            <a:pPr marL="228600" indent="-228600" eaLnBrk="1" hangingPunct="1">
              <a:lnSpc>
                <a:spcPct val="90000"/>
              </a:lnSpc>
              <a:spcBef>
                <a:spcPct val="20000"/>
              </a:spcBef>
              <a:buClr>
                <a:schemeClr val="hlink"/>
              </a:buClr>
              <a:buFont typeface="Wingdings" pitchFamily="2" charset="2"/>
              <a:buChar char="§"/>
            </a:pPr>
            <a:r>
              <a:rPr lang="en-US" sz="3600">
                <a:latin typeface="Arial" charset="0"/>
              </a:rPr>
              <a:t>Supported big business &amp; favored anti-immigration laws</a:t>
            </a:r>
            <a:endParaRPr lang="en-US">
              <a:latin typeface="Arial" charset="0"/>
            </a:endParaRPr>
          </a:p>
        </p:txBody>
      </p:sp>
      <p:sp>
        <p:nvSpPr>
          <p:cNvPr id="122888" name="Rectangle 8"/>
          <p:cNvSpPr>
            <a:spLocks noChangeArrowheads="1"/>
          </p:cNvSpPr>
          <p:nvPr/>
        </p:nvSpPr>
        <p:spPr bwMode="auto">
          <a:xfrm>
            <a:off x="0" y="0"/>
            <a:ext cx="9144000" cy="990600"/>
          </a:xfrm>
          <a:prstGeom prst="rect">
            <a:avLst/>
          </a:prstGeom>
          <a:noFill/>
          <a:ln w="9525">
            <a:noFill/>
            <a:miter lim="800000"/>
            <a:headEnd/>
            <a:tailEnd/>
          </a:ln>
        </p:spPr>
        <p:txBody>
          <a:bodyPr anchor="ctr"/>
          <a:lstStyle/>
          <a:p>
            <a:pPr algn="ctr">
              <a:lnSpc>
                <a:spcPct val="80000"/>
              </a:lnSpc>
            </a:pPr>
            <a:r>
              <a:rPr kumimoji="1" lang="en-US" sz="4000">
                <a:solidFill>
                  <a:schemeClr val="tx2"/>
                </a:solidFill>
              </a:rPr>
              <a:t>Voting Blocs in the Gilded Age</a:t>
            </a:r>
          </a:p>
        </p:txBody>
      </p:sp>
      <p:sp>
        <p:nvSpPr>
          <p:cNvPr id="122890" name="Line 10"/>
          <p:cNvSpPr>
            <a:spLocks noChangeShapeType="1"/>
          </p:cNvSpPr>
          <p:nvPr/>
        </p:nvSpPr>
        <p:spPr bwMode="auto">
          <a:xfrm>
            <a:off x="2286000" y="1752600"/>
            <a:ext cx="0" cy="685800"/>
          </a:xfrm>
          <a:prstGeom prst="line">
            <a:avLst/>
          </a:prstGeom>
          <a:noFill/>
          <a:ln w="114300">
            <a:solidFill>
              <a:srgbClr val="00008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2" descr="MART"/>
          <p:cNvPicPr>
            <a:picLocks noChangeAspect="1" noChangeArrowheads="1"/>
          </p:cNvPicPr>
          <p:nvPr/>
        </p:nvPicPr>
        <p:blipFill>
          <a:blip r:embed="rId2" cstate="print">
            <a:lum bright="-12000" contrast="24000"/>
          </a:blip>
          <a:srcRect b="12500"/>
          <a:stretch>
            <a:fillRect/>
          </a:stretch>
        </p:blipFill>
        <p:spPr bwMode="auto">
          <a:xfrm>
            <a:off x="0" y="0"/>
            <a:ext cx="6400800" cy="6858000"/>
          </a:xfrm>
          <a:prstGeom prst="rect">
            <a:avLst/>
          </a:prstGeom>
          <a:noFill/>
          <a:ln w="9525">
            <a:solidFill>
              <a:schemeClr val="accent2"/>
            </a:solidFill>
            <a:miter lim="800000"/>
            <a:headEnd/>
            <a:tailEnd/>
          </a:ln>
        </p:spPr>
      </p:pic>
      <p:sp>
        <p:nvSpPr>
          <p:cNvPr id="120835" name="Rectangle 3"/>
          <p:cNvSpPr>
            <a:spLocks noChangeArrowheads="1"/>
          </p:cNvSpPr>
          <p:nvPr/>
        </p:nvSpPr>
        <p:spPr bwMode="auto">
          <a:xfrm>
            <a:off x="6477000" y="0"/>
            <a:ext cx="2667000" cy="6858000"/>
          </a:xfrm>
          <a:prstGeom prst="rect">
            <a:avLst/>
          </a:prstGeom>
          <a:noFill/>
          <a:ln w="9525">
            <a:noFill/>
            <a:miter lim="800000"/>
            <a:headEnd/>
            <a:tailEnd/>
          </a:ln>
        </p:spPr>
        <p:txBody>
          <a:bodyPr anchor="ctr"/>
          <a:lstStyle/>
          <a:p>
            <a:pPr algn="ctr"/>
            <a:r>
              <a:rPr kumimoji="1" lang="en-US" sz="4400">
                <a:solidFill>
                  <a:schemeClr val="tx2"/>
                </a:solidFill>
              </a:rPr>
              <a:t>Intense Voter Loyalty to the 2 Parties</a:t>
            </a:r>
          </a:p>
        </p:txBody>
      </p:sp>
      <p:sp>
        <p:nvSpPr>
          <p:cNvPr id="120836" name="Rectangle 4"/>
          <p:cNvSpPr>
            <a:spLocks noChangeArrowheads="1"/>
          </p:cNvSpPr>
          <p:nvPr/>
        </p:nvSpPr>
        <p:spPr bwMode="auto">
          <a:xfrm>
            <a:off x="152400" y="152400"/>
            <a:ext cx="5638800" cy="2667000"/>
          </a:xfrm>
          <a:prstGeom prst="rect">
            <a:avLst/>
          </a:prstGeom>
          <a:noFill/>
          <a:ln w="76200">
            <a:solidFill>
              <a:srgbClr val="0000CC"/>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500" fill="hold"/>
                                        <p:tgtEl>
                                          <p:spTgt spid="120836"/>
                                        </p:tgtEl>
                                        <p:attrNameLst>
                                          <p:attrName>ppt_w</p:attrName>
                                        </p:attrNameLst>
                                      </p:cBhvr>
                                      <p:tavLst>
                                        <p:tav tm="0">
                                          <p:val>
                                            <p:fltVal val="0"/>
                                          </p:val>
                                        </p:tav>
                                        <p:tav tm="100000">
                                          <p:val>
                                            <p:strVal val="#ppt_w"/>
                                          </p:val>
                                        </p:tav>
                                      </p:tavLst>
                                    </p:anim>
                                    <p:anim calcmode="lin" valueType="num">
                                      <p:cBhvr>
                                        <p:cTn id="8" dur="500" fill="hold"/>
                                        <p:tgtEl>
                                          <p:spTgt spid="120836"/>
                                        </p:tgtEl>
                                        <p:attrNameLst>
                                          <p:attrName>ppt_h</p:attrName>
                                        </p:attrNameLst>
                                      </p:cBhvr>
                                      <p:tavLst>
                                        <p:tav tm="0">
                                          <p:val>
                                            <p:fltVal val="0"/>
                                          </p:val>
                                        </p:tav>
                                        <p:tav tm="100000">
                                          <p:val>
                                            <p:strVal val="#ppt_h"/>
                                          </p:val>
                                        </p:tav>
                                      </p:tavLst>
                                    </p:anim>
                                    <p:animEffect transition="in" filter="fade">
                                      <p:cBhvr>
                                        <p:cTn id="9" dur="500"/>
                                        <p:tgtEl>
                                          <p:spTgt spid="120836"/>
                                        </p:tgtEl>
                                      </p:cBhvr>
                                    </p:animEffect>
                                  </p:childTnLst>
                                </p:cTn>
                              </p:par>
                            </p:childTnLst>
                          </p:cTn>
                        </p:par>
                        <p:par>
                          <p:cTn id="10" fill="hold">
                            <p:stCondLst>
                              <p:cond delay="1500"/>
                            </p:stCondLst>
                            <p:childTnLst>
                              <p:par>
                                <p:cTn id="11" presetID="22" presetClass="emph" presetSubtype="0" fill="hold" grpId="1" nodeType="afterEffect">
                                  <p:stCondLst>
                                    <p:cond delay="0"/>
                                  </p:stCondLst>
                                  <p:childTnLst>
                                    <p:animClr clrSpc="hsl" dir="cw">
                                      <p:cBhvr override="childStyle">
                                        <p:cTn id="12" dur="500" fill="hold"/>
                                        <p:tgtEl>
                                          <p:spTgt spid="120836"/>
                                        </p:tgtEl>
                                        <p:attrNameLst>
                                          <p:attrName>style.color</p:attrName>
                                        </p:attrNameLst>
                                      </p:cBhvr>
                                      <p:by>
                                        <p:hsl h="-7200000" s="0" l="0"/>
                                      </p:by>
                                    </p:animClr>
                                    <p:animClr clrSpc="hsl" dir="cw">
                                      <p:cBhvr>
                                        <p:cTn id="13" dur="500" fill="hold"/>
                                        <p:tgtEl>
                                          <p:spTgt spid="120836"/>
                                        </p:tgtEl>
                                        <p:attrNameLst>
                                          <p:attrName>fillcolor</p:attrName>
                                        </p:attrNameLst>
                                      </p:cBhvr>
                                      <p:by>
                                        <p:hsl h="-7200000" s="0" l="0"/>
                                      </p:by>
                                    </p:animClr>
                                    <p:animClr clrSpc="hsl" dir="cw">
                                      <p:cBhvr>
                                        <p:cTn id="14" dur="500" fill="hold"/>
                                        <p:tgtEl>
                                          <p:spTgt spid="120836"/>
                                        </p:tgtEl>
                                        <p:attrNameLst>
                                          <p:attrName>stroke.color</p:attrName>
                                        </p:attrNameLst>
                                      </p:cBhvr>
                                      <p:by>
                                        <p:hsl h="-7200000" s="0" l="0"/>
                                      </p:by>
                                    </p:animClr>
                                    <p:set>
                                      <p:cBhvr>
                                        <p:cTn id="15" dur="500" fill="hold"/>
                                        <p:tgtEl>
                                          <p:spTgt spid="1208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43000" y="0"/>
            <a:ext cx="7772400" cy="762000"/>
          </a:xfrm>
        </p:spPr>
        <p:txBody>
          <a:bodyPr/>
          <a:lstStyle/>
          <a:p>
            <a:r>
              <a:rPr lang="en-US"/>
              <a:t>Civil Service Reform </a:t>
            </a:r>
          </a:p>
        </p:txBody>
      </p:sp>
      <p:sp>
        <p:nvSpPr>
          <p:cNvPr id="117763" name="Rectangle 3"/>
          <p:cNvSpPr>
            <a:spLocks noGrp="1" noChangeArrowheads="1"/>
          </p:cNvSpPr>
          <p:nvPr>
            <p:ph idx="1"/>
          </p:nvPr>
        </p:nvSpPr>
        <p:spPr>
          <a:xfrm>
            <a:off x="914400" y="685800"/>
            <a:ext cx="8229600" cy="6172200"/>
          </a:xfrm>
          <a:noFill/>
        </p:spPr>
        <p:txBody>
          <a:bodyPr/>
          <a:lstStyle/>
          <a:p>
            <a:pPr>
              <a:lnSpc>
                <a:spcPct val="95000"/>
              </a:lnSpc>
              <a:spcBef>
                <a:spcPct val="15000"/>
              </a:spcBef>
            </a:pPr>
            <a:r>
              <a:rPr lang="en-US"/>
              <a:t>The most important political issue of 1880s was </a:t>
            </a:r>
            <a:r>
              <a:rPr lang="en-US" u="sng">
                <a:effectLst>
                  <a:outerShdw blurRad="38100" dist="38100" dir="2700000" algn="tl">
                    <a:srgbClr val="C0C0C0"/>
                  </a:outerShdw>
                </a:effectLst>
              </a:rPr>
              <a:t>civil service reform</a:t>
            </a:r>
            <a:r>
              <a:rPr lang="en-US"/>
              <a:t>:</a:t>
            </a:r>
          </a:p>
          <a:p>
            <a:pPr lvl="1">
              <a:lnSpc>
                <a:spcPct val="95000"/>
              </a:lnSpc>
              <a:spcBef>
                <a:spcPct val="15000"/>
              </a:spcBef>
            </a:pPr>
            <a:r>
              <a:rPr lang="en-US"/>
              <a:t>The federal bureaucracy swelled in size after 1860 &amp; these positions were appointed via </a:t>
            </a:r>
            <a:r>
              <a:rPr lang="en-US" u="sng">
                <a:effectLst>
                  <a:outerShdw blurRad="38100" dist="38100" dir="2700000" algn="tl">
                    <a:srgbClr val="C0C0C0"/>
                  </a:outerShdw>
                </a:effectLst>
              </a:rPr>
              <a:t>patronage</a:t>
            </a:r>
            <a:r>
              <a:rPr lang="en-US"/>
              <a:t> (spoils system)</a:t>
            </a:r>
          </a:p>
          <a:p>
            <a:pPr lvl="1">
              <a:lnSpc>
                <a:spcPct val="95000"/>
              </a:lnSpc>
              <a:spcBef>
                <a:spcPct val="15000"/>
              </a:spcBef>
            </a:pPr>
            <a:r>
              <a:rPr lang="en-US"/>
              <a:t>Congressmen often took bribes or company stock for their votes</a:t>
            </a:r>
          </a:p>
          <a:p>
            <a:pPr lvl="1">
              <a:lnSpc>
                <a:spcPct val="95000"/>
              </a:lnSpc>
              <a:spcBef>
                <a:spcPct val="15000"/>
              </a:spcBef>
            </a:pPr>
            <a:r>
              <a:rPr lang="en-US"/>
              <a:t>Political machines ruled cities through</a:t>
            </a:r>
            <a:r>
              <a:rPr lang="en-US" sz="3500"/>
              <a:t> </a:t>
            </a:r>
            <a:r>
              <a:rPr lang="en-US"/>
              <a:t>bribes</a:t>
            </a:r>
            <a:r>
              <a:rPr lang="en-US" sz="3500"/>
              <a:t> </a:t>
            </a:r>
            <a:r>
              <a:rPr lang="en-US"/>
              <a:t>&amp;</a:t>
            </a:r>
            <a:r>
              <a:rPr lang="en-US" sz="3500"/>
              <a:t> </a:t>
            </a:r>
            <a:r>
              <a:rPr lang="en-US"/>
              <a:t>personal</a:t>
            </a:r>
            <a:r>
              <a:rPr lang="en-US" sz="3500"/>
              <a:t> </a:t>
            </a:r>
            <a:r>
              <a:rPr lang="en-US"/>
              <a:t>favors</a:t>
            </a:r>
          </a:p>
        </p:txBody>
      </p:sp>
      <p:sp>
        <p:nvSpPr>
          <p:cNvPr id="117765" name="AutoShape 5"/>
          <p:cNvSpPr>
            <a:spLocks noChangeArrowheads="1"/>
          </p:cNvSpPr>
          <p:nvPr/>
        </p:nvSpPr>
        <p:spPr bwMode="auto">
          <a:xfrm>
            <a:off x="0" y="228600"/>
            <a:ext cx="4114800" cy="1600200"/>
          </a:xfrm>
          <a:prstGeom prst="wedgeRectCallout">
            <a:avLst>
              <a:gd name="adj1" fmla="val 64852"/>
              <a:gd name="adj2" fmla="val 64486"/>
            </a:avLst>
          </a:prstGeom>
          <a:solidFill>
            <a:srgbClr val="FFCC99"/>
          </a:solidFill>
          <a:ln w="38100">
            <a:solidFill>
              <a:schemeClr val="tx1"/>
            </a:solidFill>
            <a:miter lim="800000"/>
            <a:headEnd/>
            <a:tailEnd/>
          </a:ln>
          <a:effectLst/>
        </p:spPr>
        <p:txBody>
          <a:bodyPr/>
          <a:lstStyle/>
          <a:p>
            <a:pPr algn="ctr">
              <a:lnSpc>
                <a:spcPct val="85000"/>
              </a:lnSpc>
              <a:spcBef>
                <a:spcPct val="10000"/>
              </a:spcBef>
            </a:pPr>
            <a:r>
              <a:rPr kumimoji="1" lang="en-US" sz="3600"/>
              <a:t>Dept of Agriculture &amp; Bureau of Indian Affairs were added</a:t>
            </a:r>
          </a:p>
        </p:txBody>
      </p:sp>
      <p:sp>
        <p:nvSpPr>
          <p:cNvPr id="117766" name="AutoShape 6"/>
          <p:cNvSpPr>
            <a:spLocks noChangeArrowheads="1"/>
          </p:cNvSpPr>
          <p:nvPr/>
        </p:nvSpPr>
        <p:spPr bwMode="auto">
          <a:xfrm>
            <a:off x="4267200" y="228600"/>
            <a:ext cx="4876800" cy="1600200"/>
          </a:xfrm>
          <a:prstGeom prst="wedgeRectCallout">
            <a:avLst>
              <a:gd name="adj1" fmla="val -36458"/>
              <a:gd name="adj2" fmla="val 66764"/>
            </a:avLst>
          </a:prstGeom>
          <a:solidFill>
            <a:srgbClr val="CCFFCC"/>
          </a:solidFill>
          <a:ln w="38100">
            <a:solidFill>
              <a:schemeClr val="tx1"/>
            </a:solidFill>
            <a:miter lim="800000"/>
            <a:headEnd/>
            <a:tailEnd/>
          </a:ln>
          <a:effectLst/>
        </p:spPr>
        <p:txBody>
          <a:bodyPr/>
          <a:lstStyle/>
          <a:p>
            <a:pPr algn="ctr">
              <a:lnSpc>
                <a:spcPct val="85000"/>
              </a:lnSpc>
              <a:spcBef>
                <a:spcPct val="10000"/>
              </a:spcBef>
            </a:pPr>
            <a:r>
              <a:rPr lang="en-US" sz="3600"/>
              <a:t>Treasury Dept grew from 4,000 employees in 1873 to 25,000 by 1900</a:t>
            </a:r>
          </a:p>
        </p:txBody>
      </p:sp>
      <p:sp>
        <p:nvSpPr>
          <p:cNvPr id="117767" name="AutoShape 7"/>
          <p:cNvSpPr>
            <a:spLocks noChangeArrowheads="1"/>
          </p:cNvSpPr>
          <p:nvPr/>
        </p:nvSpPr>
        <p:spPr bwMode="auto">
          <a:xfrm>
            <a:off x="1600200" y="5410200"/>
            <a:ext cx="5867400" cy="1066800"/>
          </a:xfrm>
          <a:prstGeom prst="wedgeRectCallout">
            <a:avLst>
              <a:gd name="adj1" fmla="val -4602"/>
              <a:gd name="adj2" fmla="val -153273"/>
            </a:avLst>
          </a:prstGeom>
          <a:solidFill>
            <a:srgbClr val="CCCCFF"/>
          </a:solidFill>
          <a:ln w="38100">
            <a:solidFill>
              <a:schemeClr val="tx1"/>
            </a:solidFill>
            <a:miter lim="800000"/>
            <a:headEnd/>
            <a:tailEnd/>
          </a:ln>
          <a:effectLst/>
        </p:spPr>
        <p:txBody>
          <a:bodyPr/>
          <a:lstStyle/>
          <a:p>
            <a:pPr algn="ctr">
              <a:lnSpc>
                <a:spcPct val="80000"/>
              </a:lnSpc>
              <a:spcBef>
                <a:spcPct val="10000"/>
              </a:spcBef>
            </a:pPr>
            <a:r>
              <a:rPr kumimoji="1" lang="en-US" sz="3600"/>
              <a:t>56,000 bureaucratic jobs were filled by patronage in 1881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fltVal val="0"/>
                                          </p:val>
                                        </p:tav>
                                        <p:tav tm="100000">
                                          <p:val>
                                            <p:strVal val="#ppt_w"/>
                                          </p:val>
                                        </p:tav>
                                      </p:tavLst>
                                    </p:anim>
                                    <p:anim calcmode="lin" valueType="num">
                                      <p:cBhvr>
                                        <p:cTn id="8" dur="500" fill="hold"/>
                                        <p:tgtEl>
                                          <p:spTgt spid="117765"/>
                                        </p:tgtEl>
                                        <p:attrNameLst>
                                          <p:attrName>ppt_h</p:attrName>
                                        </p:attrNameLst>
                                      </p:cBhvr>
                                      <p:tavLst>
                                        <p:tav tm="0">
                                          <p:val>
                                            <p:fltVal val="0"/>
                                          </p:val>
                                        </p:tav>
                                        <p:tav tm="100000">
                                          <p:val>
                                            <p:strVal val="#ppt_h"/>
                                          </p:val>
                                        </p:tav>
                                      </p:tavLst>
                                    </p:anim>
                                    <p:animEffect transition="in" filter="fade">
                                      <p:cBhvr>
                                        <p:cTn id="9" dur="500"/>
                                        <p:tgtEl>
                                          <p:spTgt spid="11776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7766"/>
                                        </p:tgtEl>
                                        <p:attrNameLst>
                                          <p:attrName>style.visibility</p:attrName>
                                        </p:attrNameLst>
                                      </p:cBhvr>
                                      <p:to>
                                        <p:strVal val="visible"/>
                                      </p:to>
                                    </p:set>
                                    <p:anim calcmode="lin" valueType="num">
                                      <p:cBhvr>
                                        <p:cTn id="13" dur="500" fill="hold"/>
                                        <p:tgtEl>
                                          <p:spTgt spid="117766"/>
                                        </p:tgtEl>
                                        <p:attrNameLst>
                                          <p:attrName>ppt_w</p:attrName>
                                        </p:attrNameLst>
                                      </p:cBhvr>
                                      <p:tavLst>
                                        <p:tav tm="0">
                                          <p:val>
                                            <p:fltVal val="0"/>
                                          </p:val>
                                        </p:tav>
                                        <p:tav tm="100000">
                                          <p:val>
                                            <p:strVal val="#ppt_w"/>
                                          </p:val>
                                        </p:tav>
                                      </p:tavLst>
                                    </p:anim>
                                    <p:anim calcmode="lin" valueType="num">
                                      <p:cBhvr>
                                        <p:cTn id="14" dur="500" fill="hold"/>
                                        <p:tgtEl>
                                          <p:spTgt spid="117766"/>
                                        </p:tgtEl>
                                        <p:attrNameLst>
                                          <p:attrName>ppt_h</p:attrName>
                                        </p:attrNameLst>
                                      </p:cBhvr>
                                      <p:tavLst>
                                        <p:tav tm="0">
                                          <p:val>
                                            <p:fltVal val="0"/>
                                          </p:val>
                                        </p:tav>
                                        <p:tav tm="100000">
                                          <p:val>
                                            <p:strVal val="#ppt_h"/>
                                          </p:val>
                                        </p:tav>
                                      </p:tavLst>
                                    </p:anim>
                                    <p:animEffect transition="in" filter="fade">
                                      <p:cBhvr>
                                        <p:cTn id="15" dur="500"/>
                                        <p:tgtEl>
                                          <p:spTgt spid="11776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7767"/>
                                        </p:tgtEl>
                                        <p:attrNameLst>
                                          <p:attrName>style.visibility</p:attrName>
                                        </p:attrNameLst>
                                      </p:cBhvr>
                                      <p:to>
                                        <p:strVal val="visible"/>
                                      </p:to>
                                    </p:set>
                                    <p:anim calcmode="lin" valueType="num">
                                      <p:cBhvr>
                                        <p:cTn id="20" dur="500" fill="hold"/>
                                        <p:tgtEl>
                                          <p:spTgt spid="117767"/>
                                        </p:tgtEl>
                                        <p:attrNameLst>
                                          <p:attrName>ppt_w</p:attrName>
                                        </p:attrNameLst>
                                      </p:cBhvr>
                                      <p:tavLst>
                                        <p:tav tm="0">
                                          <p:val>
                                            <p:fltVal val="0"/>
                                          </p:val>
                                        </p:tav>
                                        <p:tav tm="100000">
                                          <p:val>
                                            <p:strVal val="#ppt_w"/>
                                          </p:val>
                                        </p:tav>
                                      </p:tavLst>
                                    </p:anim>
                                    <p:anim calcmode="lin" valueType="num">
                                      <p:cBhvr>
                                        <p:cTn id="21" dur="500" fill="hold"/>
                                        <p:tgtEl>
                                          <p:spTgt spid="117767"/>
                                        </p:tgtEl>
                                        <p:attrNameLst>
                                          <p:attrName>ppt_h</p:attrName>
                                        </p:attrNameLst>
                                      </p:cBhvr>
                                      <p:tavLst>
                                        <p:tav tm="0">
                                          <p:val>
                                            <p:fltVal val="0"/>
                                          </p:val>
                                        </p:tav>
                                        <p:tav tm="100000">
                                          <p:val>
                                            <p:strVal val="#ppt_h"/>
                                          </p:val>
                                        </p:tav>
                                      </p:tavLst>
                                    </p:anim>
                                    <p:animEffect transition="in" filter="fade">
                                      <p:cBhvr>
                                        <p:cTn id="22" dur="500"/>
                                        <p:tgtEl>
                                          <p:spTgt spid="11776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117765"/>
                                        </p:tgtEl>
                                        <p:attrNameLst>
                                          <p:attrName>ppt_w</p:attrName>
                                        </p:attrNameLst>
                                      </p:cBhvr>
                                      <p:tavLst>
                                        <p:tav tm="0">
                                          <p:val>
                                            <p:strVal val="ppt_w"/>
                                          </p:val>
                                        </p:tav>
                                        <p:tav tm="100000">
                                          <p:val>
                                            <p:fltVal val="0"/>
                                          </p:val>
                                        </p:tav>
                                      </p:tavLst>
                                    </p:anim>
                                    <p:anim calcmode="lin" valueType="num">
                                      <p:cBhvr>
                                        <p:cTn id="27" dur="500"/>
                                        <p:tgtEl>
                                          <p:spTgt spid="117765"/>
                                        </p:tgtEl>
                                        <p:attrNameLst>
                                          <p:attrName>ppt_h</p:attrName>
                                        </p:attrNameLst>
                                      </p:cBhvr>
                                      <p:tavLst>
                                        <p:tav tm="0">
                                          <p:val>
                                            <p:strVal val="ppt_h"/>
                                          </p:val>
                                        </p:tav>
                                        <p:tav tm="100000">
                                          <p:val>
                                            <p:fltVal val="0"/>
                                          </p:val>
                                        </p:tav>
                                      </p:tavLst>
                                    </p:anim>
                                    <p:animEffect transition="out" filter="fade">
                                      <p:cBhvr>
                                        <p:cTn id="28" dur="500"/>
                                        <p:tgtEl>
                                          <p:spTgt spid="117765"/>
                                        </p:tgtEl>
                                      </p:cBhvr>
                                    </p:animEffect>
                                    <p:set>
                                      <p:cBhvr>
                                        <p:cTn id="29" dur="1" fill="hold">
                                          <p:stCondLst>
                                            <p:cond delay="499"/>
                                          </p:stCondLst>
                                        </p:cTn>
                                        <p:tgtEl>
                                          <p:spTgt spid="117765"/>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117766"/>
                                        </p:tgtEl>
                                        <p:attrNameLst>
                                          <p:attrName>ppt_w</p:attrName>
                                        </p:attrNameLst>
                                      </p:cBhvr>
                                      <p:tavLst>
                                        <p:tav tm="0">
                                          <p:val>
                                            <p:strVal val="ppt_w"/>
                                          </p:val>
                                        </p:tav>
                                        <p:tav tm="100000">
                                          <p:val>
                                            <p:fltVal val="0"/>
                                          </p:val>
                                        </p:tav>
                                      </p:tavLst>
                                    </p:anim>
                                    <p:anim calcmode="lin" valueType="num">
                                      <p:cBhvr>
                                        <p:cTn id="32" dur="500"/>
                                        <p:tgtEl>
                                          <p:spTgt spid="117766"/>
                                        </p:tgtEl>
                                        <p:attrNameLst>
                                          <p:attrName>ppt_h</p:attrName>
                                        </p:attrNameLst>
                                      </p:cBhvr>
                                      <p:tavLst>
                                        <p:tav tm="0">
                                          <p:val>
                                            <p:strVal val="ppt_h"/>
                                          </p:val>
                                        </p:tav>
                                        <p:tav tm="100000">
                                          <p:val>
                                            <p:fltVal val="0"/>
                                          </p:val>
                                        </p:tav>
                                      </p:tavLst>
                                    </p:anim>
                                    <p:animEffect transition="out" filter="fade">
                                      <p:cBhvr>
                                        <p:cTn id="33" dur="500"/>
                                        <p:tgtEl>
                                          <p:spTgt spid="117766"/>
                                        </p:tgtEl>
                                      </p:cBhvr>
                                    </p:animEffect>
                                    <p:set>
                                      <p:cBhvr>
                                        <p:cTn id="34" dur="1" fill="hold">
                                          <p:stCondLst>
                                            <p:cond delay="499"/>
                                          </p:stCondLst>
                                        </p:cTn>
                                        <p:tgtEl>
                                          <p:spTgt spid="117766"/>
                                        </p:tgtEl>
                                        <p:attrNameLst>
                                          <p:attrName>style.visibility</p:attrName>
                                        </p:attrNameLst>
                                      </p:cBhvr>
                                      <p:to>
                                        <p:strVal val="hidden"/>
                                      </p:to>
                                    </p:set>
                                  </p:childTnLst>
                                </p:cTn>
                              </p:par>
                              <p:par>
                                <p:cTn id="35" presetID="53" presetClass="exit" presetSubtype="0" fill="hold" grpId="1" nodeType="withEffect">
                                  <p:stCondLst>
                                    <p:cond delay="0"/>
                                  </p:stCondLst>
                                  <p:childTnLst>
                                    <p:anim calcmode="lin" valueType="num">
                                      <p:cBhvr>
                                        <p:cTn id="36" dur="500"/>
                                        <p:tgtEl>
                                          <p:spTgt spid="117767"/>
                                        </p:tgtEl>
                                        <p:attrNameLst>
                                          <p:attrName>ppt_w</p:attrName>
                                        </p:attrNameLst>
                                      </p:cBhvr>
                                      <p:tavLst>
                                        <p:tav tm="0">
                                          <p:val>
                                            <p:strVal val="ppt_w"/>
                                          </p:val>
                                        </p:tav>
                                        <p:tav tm="100000">
                                          <p:val>
                                            <p:fltVal val="0"/>
                                          </p:val>
                                        </p:tav>
                                      </p:tavLst>
                                    </p:anim>
                                    <p:anim calcmode="lin" valueType="num">
                                      <p:cBhvr>
                                        <p:cTn id="37" dur="500"/>
                                        <p:tgtEl>
                                          <p:spTgt spid="117767"/>
                                        </p:tgtEl>
                                        <p:attrNameLst>
                                          <p:attrName>ppt_h</p:attrName>
                                        </p:attrNameLst>
                                      </p:cBhvr>
                                      <p:tavLst>
                                        <p:tav tm="0">
                                          <p:val>
                                            <p:strVal val="ppt_h"/>
                                          </p:val>
                                        </p:tav>
                                        <p:tav tm="100000">
                                          <p:val>
                                            <p:fltVal val="0"/>
                                          </p:val>
                                        </p:tav>
                                      </p:tavLst>
                                    </p:anim>
                                    <p:animEffect transition="out" filter="fade">
                                      <p:cBhvr>
                                        <p:cTn id="38" dur="500"/>
                                        <p:tgtEl>
                                          <p:spTgt spid="117767"/>
                                        </p:tgtEl>
                                      </p:cBhvr>
                                    </p:animEffect>
                                    <p:set>
                                      <p:cBhvr>
                                        <p:cTn id="39" dur="1" fill="hold">
                                          <p:stCondLst>
                                            <p:cond delay="499"/>
                                          </p:stCondLst>
                                        </p:cTn>
                                        <p:tgtEl>
                                          <p:spTgt spid="1177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5" grpId="1" animBg="1"/>
      <p:bldP spid="117766" grpId="0" animBg="1"/>
      <p:bldP spid="117766" grpId="1" animBg="1"/>
      <p:bldP spid="117767" grpId="0" animBg="1"/>
      <p:bldP spid="11776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791200" y="0"/>
            <a:ext cx="3352800" cy="6858000"/>
          </a:xfrm>
          <a:solidFill>
            <a:srgbClr val="FFFF99"/>
          </a:solidFill>
        </p:spPr>
        <p:txBody>
          <a:bodyPr/>
          <a:lstStyle/>
          <a:p>
            <a:r>
              <a:rPr lang="en-US" sz="4800">
                <a:solidFill>
                  <a:schemeClr val="tx1"/>
                </a:solidFill>
                <a:latin typeface="Spirit Medium" pitchFamily="34" charset="0"/>
              </a:rPr>
              <a:t>The “Bosses”  of the Senate</a:t>
            </a:r>
          </a:p>
        </p:txBody>
      </p:sp>
      <p:pic>
        <p:nvPicPr>
          <p:cNvPr id="175107" name="Picture 3" descr="pol_cartoon-Bosses of the Senate"/>
          <p:cNvPicPr>
            <a:picLocks noGrp="1" noChangeAspect="1" noChangeArrowheads="1"/>
          </p:cNvPicPr>
          <p:nvPr>
            <p:ph idx="4294967295"/>
          </p:nvPr>
        </p:nvPicPr>
        <p:blipFill>
          <a:blip r:embed="rId2" cstate="print">
            <a:lum bright="-6000" contrast="6000"/>
          </a:blip>
          <a:srcRect l="23314" t="2986" r="23314" b="7893"/>
          <a:stretch>
            <a:fillRect/>
          </a:stretch>
        </p:blipFill>
        <p:spPr>
          <a:xfrm>
            <a:off x="0" y="-6350"/>
            <a:ext cx="5748338" cy="6854825"/>
          </a:xfrm>
          <a:noFill/>
          <a:ln w="38100">
            <a:solidFill>
              <a:schemeClr val="tx1"/>
            </a:solidFill>
          </a:ln>
        </p:spPr>
      </p:pic>
      <p:pic>
        <p:nvPicPr>
          <p:cNvPr id="175108" name="Picture 4" descr="tweed"/>
          <p:cNvPicPr>
            <a:picLocks noChangeAspect="1" noChangeArrowheads="1"/>
          </p:cNvPicPr>
          <p:nvPr/>
        </p:nvPicPr>
        <p:blipFill>
          <a:blip r:embed="rId3" cstate="print"/>
          <a:srcRect l="16495" t="6317" r="8162" b="6317"/>
          <a:stretch>
            <a:fillRect/>
          </a:stretch>
        </p:blipFill>
        <p:spPr bwMode="auto">
          <a:xfrm>
            <a:off x="0" y="33338"/>
            <a:ext cx="5568950" cy="6824662"/>
          </a:xfrm>
          <a:prstGeom prst="rect">
            <a:avLst/>
          </a:prstGeom>
          <a:noFill/>
          <a:ln w="38100">
            <a:solidFill>
              <a:schemeClr val="tx1"/>
            </a:solidFill>
            <a:miter lim="800000"/>
            <a:headEnd/>
            <a:tailEnd/>
          </a:ln>
        </p:spPr>
      </p:pic>
      <p:sp>
        <p:nvSpPr>
          <p:cNvPr id="175109" name="Rectangle 5"/>
          <p:cNvSpPr>
            <a:spLocks noChangeArrowheads="1"/>
          </p:cNvSpPr>
          <p:nvPr/>
        </p:nvSpPr>
        <p:spPr bwMode="auto">
          <a:xfrm>
            <a:off x="5562600" y="0"/>
            <a:ext cx="3581400" cy="6858000"/>
          </a:xfrm>
          <a:prstGeom prst="rect">
            <a:avLst/>
          </a:prstGeom>
          <a:solidFill>
            <a:srgbClr val="CCFFCC"/>
          </a:solidFill>
          <a:ln w="38100">
            <a:solidFill>
              <a:schemeClr val="tx1"/>
            </a:solidFill>
            <a:miter lim="800000"/>
            <a:headEnd/>
            <a:tailEnd/>
          </a:ln>
        </p:spPr>
        <p:txBody>
          <a:bodyPr anchor="ctr"/>
          <a:lstStyle/>
          <a:p>
            <a:pPr algn="ctr">
              <a:spcBef>
                <a:spcPct val="10000"/>
              </a:spcBef>
            </a:pPr>
            <a:r>
              <a:rPr kumimoji="1" lang="en-US" sz="4000">
                <a:latin typeface="Spirit Medium" pitchFamily="34" charset="0"/>
              </a:rPr>
              <a:t>Boss Tweed  of the NYC Democratic Political Machine, Tammany Hall</a:t>
            </a:r>
            <a:r>
              <a:rPr kumimoji="1" lang="en-US" sz="4800">
                <a:latin typeface="Spirit Medium"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 calcmode="lin" valueType="num">
                                      <p:cBhvr>
                                        <p:cTn id="7" dur="500" fill="hold"/>
                                        <p:tgtEl>
                                          <p:spTgt spid="175108"/>
                                        </p:tgtEl>
                                        <p:attrNameLst>
                                          <p:attrName>ppt_w</p:attrName>
                                        </p:attrNameLst>
                                      </p:cBhvr>
                                      <p:tavLst>
                                        <p:tav tm="0">
                                          <p:val>
                                            <p:fltVal val="0"/>
                                          </p:val>
                                        </p:tav>
                                        <p:tav tm="100000">
                                          <p:val>
                                            <p:strVal val="#ppt_w"/>
                                          </p:val>
                                        </p:tav>
                                      </p:tavLst>
                                    </p:anim>
                                    <p:anim calcmode="lin" valueType="num">
                                      <p:cBhvr>
                                        <p:cTn id="8" dur="500" fill="hold"/>
                                        <p:tgtEl>
                                          <p:spTgt spid="175108"/>
                                        </p:tgtEl>
                                        <p:attrNameLst>
                                          <p:attrName>ppt_h</p:attrName>
                                        </p:attrNameLst>
                                      </p:cBhvr>
                                      <p:tavLst>
                                        <p:tav tm="0">
                                          <p:val>
                                            <p:fltVal val="0"/>
                                          </p:val>
                                        </p:tav>
                                        <p:tav tm="100000">
                                          <p:val>
                                            <p:strVal val="#ppt_h"/>
                                          </p:val>
                                        </p:tav>
                                      </p:tavLst>
                                    </p:anim>
                                    <p:animEffect transition="in" filter="fade">
                                      <p:cBhvr>
                                        <p:cTn id="9" dur="500"/>
                                        <p:tgtEl>
                                          <p:spTgt spid="1751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5109"/>
                                        </p:tgtEl>
                                        <p:attrNameLst>
                                          <p:attrName>style.visibility</p:attrName>
                                        </p:attrNameLst>
                                      </p:cBhvr>
                                      <p:to>
                                        <p:strVal val="visible"/>
                                      </p:to>
                                    </p:set>
                                    <p:anim calcmode="lin" valueType="num">
                                      <p:cBhvr>
                                        <p:cTn id="12" dur="500" fill="hold"/>
                                        <p:tgtEl>
                                          <p:spTgt spid="175109"/>
                                        </p:tgtEl>
                                        <p:attrNameLst>
                                          <p:attrName>ppt_w</p:attrName>
                                        </p:attrNameLst>
                                      </p:cBhvr>
                                      <p:tavLst>
                                        <p:tav tm="0">
                                          <p:val>
                                            <p:fltVal val="0"/>
                                          </p:val>
                                        </p:tav>
                                        <p:tav tm="100000">
                                          <p:val>
                                            <p:strVal val="#ppt_w"/>
                                          </p:val>
                                        </p:tav>
                                      </p:tavLst>
                                    </p:anim>
                                    <p:anim calcmode="lin" valueType="num">
                                      <p:cBhvr>
                                        <p:cTn id="13" dur="500" fill="hold"/>
                                        <p:tgtEl>
                                          <p:spTgt spid="175109"/>
                                        </p:tgtEl>
                                        <p:attrNameLst>
                                          <p:attrName>ppt_h</p:attrName>
                                        </p:attrNameLst>
                                      </p:cBhvr>
                                      <p:tavLst>
                                        <p:tav tm="0">
                                          <p:val>
                                            <p:fltVal val="0"/>
                                          </p:val>
                                        </p:tav>
                                        <p:tav tm="100000">
                                          <p:val>
                                            <p:strVal val="#ppt_h"/>
                                          </p:val>
                                        </p:tav>
                                      </p:tavLst>
                                    </p:anim>
                                    <p:animEffect transition="in" filter="fade">
                                      <p:cBhvr>
                                        <p:cTn id="14"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143000" y="0"/>
            <a:ext cx="7772400" cy="762000"/>
          </a:xfrm>
        </p:spPr>
        <p:txBody>
          <a:bodyPr/>
          <a:lstStyle/>
          <a:p>
            <a:r>
              <a:rPr lang="en-US"/>
              <a:t>Civil Service Reform </a:t>
            </a:r>
          </a:p>
        </p:txBody>
      </p:sp>
      <p:sp>
        <p:nvSpPr>
          <p:cNvPr id="178179" name="Rectangle 3"/>
          <p:cNvSpPr>
            <a:spLocks noGrp="1" noChangeArrowheads="1"/>
          </p:cNvSpPr>
          <p:nvPr>
            <p:ph idx="1"/>
          </p:nvPr>
        </p:nvSpPr>
        <p:spPr>
          <a:xfrm>
            <a:off x="838200" y="685800"/>
            <a:ext cx="8305800" cy="6172200"/>
          </a:xfrm>
          <a:noFill/>
        </p:spPr>
        <p:txBody>
          <a:bodyPr/>
          <a:lstStyle/>
          <a:p>
            <a:r>
              <a:rPr lang="en-US"/>
              <a:t>Civil service reform received a boost when disaffected patronage seeker, Charles Guiteau, assassinated President Garfield:</a:t>
            </a:r>
          </a:p>
          <a:p>
            <a:pPr lvl="1"/>
            <a:r>
              <a:rPr lang="en-US"/>
              <a:t>In 1883, Congress created the </a:t>
            </a:r>
            <a:r>
              <a:rPr lang="en-US" u="sng">
                <a:effectLst>
                  <a:outerShdw blurRad="38100" dist="38100" dir="2700000" algn="tl">
                    <a:srgbClr val="C0C0C0"/>
                  </a:outerShdw>
                </a:effectLst>
              </a:rPr>
              <a:t>Pendleton Act</a:t>
            </a:r>
            <a:r>
              <a:rPr lang="en-US"/>
              <a:t> for merit-based exams for civil service jobs</a:t>
            </a:r>
          </a:p>
          <a:p>
            <a:pPr lvl="1"/>
            <a:r>
              <a:rPr kumimoji="0" lang="en-US"/>
              <a:t>State &amp; local gov’ts mirrored these reforms in 1880s &amp; 1890s</a:t>
            </a:r>
            <a:endParaRPr lang="en-US"/>
          </a:p>
        </p:txBody>
      </p:sp>
      <p:sp>
        <p:nvSpPr>
          <p:cNvPr id="178181" name="AutoShape 5"/>
          <p:cNvSpPr>
            <a:spLocks noChangeArrowheads="1"/>
          </p:cNvSpPr>
          <p:nvPr/>
        </p:nvSpPr>
        <p:spPr bwMode="auto">
          <a:xfrm>
            <a:off x="1905000" y="228600"/>
            <a:ext cx="6400800" cy="1143000"/>
          </a:xfrm>
          <a:prstGeom prst="wedgeRectCallout">
            <a:avLst>
              <a:gd name="adj1" fmla="val -44468"/>
              <a:gd name="adj2" fmla="val 162083"/>
            </a:avLst>
          </a:prstGeom>
          <a:solidFill>
            <a:srgbClr val="CCFFFF"/>
          </a:solidFill>
          <a:ln w="38100">
            <a:solidFill>
              <a:schemeClr val="tx1"/>
            </a:solidFill>
            <a:miter lim="800000"/>
            <a:headEnd/>
            <a:tailEnd/>
          </a:ln>
          <a:effectLst/>
        </p:spPr>
        <p:txBody>
          <a:bodyPr/>
          <a:lstStyle/>
          <a:p>
            <a:pPr algn="ctr">
              <a:lnSpc>
                <a:spcPct val="85000"/>
              </a:lnSpc>
              <a:spcBef>
                <a:spcPct val="20000"/>
              </a:spcBef>
              <a:buFont typeface="Arial" charset="0"/>
              <a:buNone/>
            </a:pPr>
            <a:r>
              <a:rPr kumimoji="1" lang="en-US" sz="3600"/>
              <a:t>“</a:t>
            </a:r>
            <a:r>
              <a:rPr kumimoji="1" lang="en-US" sz="3600" i="1"/>
              <a:t>If the spoils system could kill a president, it was time to end it</a:t>
            </a:r>
            <a:r>
              <a:rPr kumimoji="1" lang="en-US" sz="3600"/>
              <a:t>”</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Effect transition="in" filter="fade">
                                      <p:cBhvr>
                                        <p:cTn id="9" dur="500"/>
                                        <p:tgtEl>
                                          <p:spTgt spid="17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0"/>
            <a:ext cx="9144000" cy="914400"/>
          </a:xfrm>
        </p:spPr>
        <p:txBody>
          <a:bodyPr/>
          <a:lstStyle/>
          <a:p>
            <a:r>
              <a:rPr lang="en-US" sz="4000"/>
              <a:t>Charles Guiteau assassination of Garfield </a:t>
            </a:r>
          </a:p>
        </p:txBody>
      </p:sp>
      <p:sp>
        <p:nvSpPr>
          <p:cNvPr id="212995" name="Rectangle 3"/>
          <p:cNvSpPr>
            <a:spLocks noGrp="1" noChangeArrowheads="1"/>
          </p:cNvSpPr>
          <p:nvPr>
            <p:ph idx="1"/>
          </p:nvPr>
        </p:nvSpPr>
        <p:spPr/>
        <p:txBody>
          <a:bodyPr/>
          <a:lstStyle/>
          <a:p>
            <a:endParaRPr lang="en-US"/>
          </a:p>
        </p:txBody>
      </p:sp>
      <p:pic>
        <p:nvPicPr>
          <p:cNvPr id="212997" name="Picture 5" descr="Photo of GARFIELD ASSASSINATION. &#10;Charles J. Guiteau shooting President James A. Garfield at the old Baltimore &amp; Potomac R.R. station in Washington, D.C., on 2 July 1881; at right is Secretary of State James G. Blaine: contemporary colored engraving."/>
          <p:cNvPicPr>
            <a:picLocks noChangeAspect="1" noChangeArrowheads="1"/>
          </p:cNvPicPr>
          <p:nvPr/>
        </p:nvPicPr>
        <p:blipFill>
          <a:blip r:embed="rId3" cstate="print"/>
          <a:srcRect b="15190"/>
          <a:stretch>
            <a:fillRect/>
          </a:stretch>
        </p:blipFill>
        <p:spPr bwMode="auto">
          <a:xfrm>
            <a:off x="0" y="901700"/>
            <a:ext cx="9144000" cy="5956300"/>
          </a:xfrm>
          <a:prstGeom prst="rect">
            <a:avLst/>
          </a:prstGeom>
          <a:noFill/>
        </p:spPr>
      </p:pic>
      <p:pic>
        <p:nvPicPr>
          <p:cNvPr id="213001" name="Picture 9" descr="Photo of CHARLES GUITEAU CARTOON. &#10;Charles J. Guiteau, the disappointed office seeker who shot President James A. Garfield on 2 July 1881, depicted in a contemporary American cartoon."/>
          <p:cNvPicPr>
            <a:picLocks noChangeAspect="1" noChangeArrowheads="1"/>
          </p:cNvPicPr>
          <p:nvPr/>
        </p:nvPicPr>
        <p:blipFill>
          <a:blip r:embed="rId4" cstate="print"/>
          <a:srcRect b="10001"/>
          <a:stretch>
            <a:fillRect/>
          </a:stretch>
        </p:blipFill>
        <p:spPr bwMode="auto">
          <a:xfrm>
            <a:off x="990600" y="30163"/>
            <a:ext cx="7086600" cy="68278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3001"/>
                                        </p:tgtEl>
                                        <p:attrNameLst>
                                          <p:attrName>style.visibility</p:attrName>
                                        </p:attrNameLst>
                                      </p:cBhvr>
                                      <p:to>
                                        <p:strVal val="visible"/>
                                      </p:to>
                                    </p:set>
                                    <p:anim calcmode="lin" valueType="num">
                                      <p:cBhvr>
                                        <p:cTn id="7" dur="500" fill="hold"/>
                                        <p:tgtEl>
                                          <p:spTgt spid="213001"/>
                                        </p:tgtEl>
                                        <p:attrNameLst>
                                          <p:attrName>ppt_w</p:attrName>
                                        </p:attrNameLst>
                                      </p:cBhvr>
                                      <p:tavLst>
                                        <p:tav tm="0">
                                          <p:val>
                                            <p:fltVal val="0"/>
                                          </p:val>
                                        </p:tav>
                                        <p:tav tm="100000">
                                          <p:val>
                                            <p:strVal val="#ppt_w"/>
                                          </p:val>
                                        </p:tav>
                                      </p:tavLst>
                                    </p:anim>
                                    <p:anim calcmode="lin" valueType="num">
                                      <p:cBhvr>
                                        <p:cTn id="8" dur="500" fill="hold"/>
                                        <p:tgtEl>
                                          <p:spTgt spid="213001"/>
                                        </p:tgtEl>
                                        <p:attrNameLst>
                                          <p:attrName>ppt_h</p:attrName>
                                        </p:attrNameLst>
                                      </p:cBhvr>
                                      <p:tavLst>
                                        <p:tav tm="0">
                                          <p:val>
                                            <p:fltVal val="0"/>
                                          </p:val>
                                        </p:tav>
                                        <p:tav tm="100000">
                                          <p:val>
                                            <p:strVal val="#ppt_h"/>
                                          </p:val>
                                        </p:tav>
                                      </p:tavLst>
                                    </p:anim>
                                    <p:animEffect transition="in" filter="fade">
                                      <p:cBhvr>
                                        <p:cTn id="9" dur="500"/>
                                        <p:tgtEl>
                                          <p:spTgt spid="21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838200" y="0"/>
            <a:ext cx="8305800" cy="838200"/>
          </a:xfrm>
        </p:spPr>
        <p:txBody>
          <a:bodyPr/>
          <a:lstStyle/>
          <a:p>
            <a:r>
              <a:rPr lang="en-US"/>
              <a:t>Gov’t Regulation of Industry </a:t>
            </a:r>
          </a:p>
        </p:txBody>
      </p:sp>
      <p:sp>
        <p:nvSpPr>
          <p:cNvPr id="128003" name="Rectangle 3"/>
          <p:cNvSpPr>
            <a:spLocks noGrp="1" noChangeArrowheads="1"/>
          </p:cNvSpPr>
          <p:nvPr>
            <p:ph idx="1"/>
          </p:nvPr>
        </p:nvSpPr>
        <p:spPr>
          <a:xfrm>
            <a:off x="838200" y="838200"/>
            <a:ext cx="8305800" cy="6019800"/>
          </a:xfrm>
          <a:noFill/>
          <a:ln/>
        </p:spPr>
        <p:txBody>
          <a:bodyPr/>
          <a:lstStyle/>
          <a:p>
            <a:r>
              <a:rPr lang="en-US"/>
              <a:t>From 1870 to 1900, 28 state commissions were created to  regulate industry, especially RRs:</a:t>
            </a:r>
          </a:p>
          <a:p>
            <a:pPr lvl="1"/>
            <a:r>
              <a:rPr lang="en-US"/>
              <a:t>In 1870, Illinois declared RRs to be public highways; this was upheld by </a:t>
            </a:r>
            <a:r>
              <a:rPr lang="en-US" i="1" u="sng">
                <a:effectLst>
                  <a:outerShdw blurRad="38100" dist="38100" dir="2700000" algn="tl">
                    <a:srgbClr val="C0C0C0"/>
                  </a:outerShdw>
                </a:effectLst>
              </a:rPr>
              <a:t>Munn v. Illinois </a:t>
            </a:r>
            <a:r>
              <a:rPr lang="en-US"/>
              <a:t>(1876)</a:t>
            </a:r>
          </a:p>
          <a:p>
            <a:pPr lvl="1"/>
            <a:r>
              <a:rPr lang="en-US"/>
              <a:t>But, was overturned in </a:t>
            </a:r>
            <a:r>
              <a:rPr lang="en-US" i="1" u="sng">
                <a:effectLst>
                  <a:outerShdw blurRad="38100" dist="38100" dir="2700000" algn="tl">
                    <a:srgbClr val="C0C0C0"/>
                  </a:outerShdw>
                </a:effectLst>
              </a:rPr>
              <a:t>Wabash v. Illinois</a:t>
            </a:r>
            <a:r>
              <a:rPr lang="en-US"/>
              <a:t> (1886): “</a:t>
            </a:r>
            <a:r>
              <a:rPr lang="en-US" i="1"/>
              <a:t>only Congress can regulate interstate trade</a:t>
            </a:r>
            <a:r>
              <a:rPr lang="en-US"/>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Tariffs &amp; Trusts</a:t>
            </a:r>
          </a:p>
        </p:txBody>
      </p:sp>
      <p:sp>
        <p:nvSpPr>
          <p:cNvPr id="130051" name="Rectangle 3"/>
          <p:cNvSpPr>
            <a:spLocks noGrp="1" noChangeArrowheads="1"/>
          </p:cNvSpPr>
          <p:nvPr>
            <p:ph idx="1"/>
          </p:nvPr>
        </p:nvSpPr>
        <p:spPr>
          <a:xfrm>
            <a:off x="838200" y="1219200"/>
            <a:ext cx="8305800" cy="5638800"/>
          </a:xfrm>
        </p:spPr>
        <p:txBody>
          <a:bodyPr/>
          <a:lstStyle/>
          <a:p>
            <a:r>
              <a:rPr lang="en-US"/>
              <a:t>Congress responded by creating:</a:t>
            </a:r>
          </a:p>
          <a:p>
            <a:pPr lvl="1"/>
            <a:r>
              <a:rPr lang="en-US"/>
              <a:t>The </a:t>
            </a:r>
            <a:r>
              <a:rPr lang="en-US" u="sng">
                <a:effectLst>
                  <a:outerShdw blurRad="38100" dist="38100" dir="2700000" algn="tl">
                    <a:srgbClr val="C0C0C0"/>
                  </a:outerShdw>
                </a:effectLst>
              </a:rPr>
              <a:t>Interstate Commerce Commission</a:t>
            </a:r>
            <a:r>
              <a:rPr lang="en-US"/>
              <a:t> (ICC) in 1887 to regulate the railroad industry</a:t>
            </a:r>
          </a:p>
          <a:p>
            <a:pPr lvl="1"/>
            <a:r>
              <a:rPr lang="en-US"/>
              <a:t>The </a:t>
            </a:r>
            <a:r>
              <a:rPr lang="en-US" u="sng">
                <a:effectLst>
                  <a:outerShdw blurRad="38100" dist="38100" dir="2700000" algn="tl">
                    <a:srgbClr val="C0C0C0"/>
                  </a:outerShdw>
                </a:effectLst>
              </a:rPr>
              <a:t>Sherman Antitrust Act </a:t>
            </a:r>
            <a:r>
              <a:rPr lang="en-US"/>
              <a:t>in 1890 which made it illegal to restrain trade (punishable by dissolution of the company)</a:t>
            </a:r>
          </a:p>
        </p:txBody>
      </p:sp>
      <p:sp>
        <p:nvSpPr>
          <p:cNvPr id="130054" name="AutoShape 6"/>
          <p:cNvSpPr>
            <a:spLocks noChangeArrowheads="1"/>
          </p:cNvSpPr>
          <p:nvPr/>
        </p:nvSpPr>
        <p:spPr bwMode="auto">
          <a:xfrm>
            <a:off x="4953000" y="76200"/>
            <a:ext cx="3962400" cy="1524000"/>
          </a:xfrm>
          <a:prstGeom prst="wedgeRectCallout">
            <a:avLst>
              <a:gd name="adj1" fmla="val -37981"/>
              <a:gd name="adj2" fmla="val 81875"/>
            </a:avLst>
          </a:prstGeom>
          <a:solidFill>
            <a:srgbClr val="FFFF99"/>
          </a:solidFill>
          <a:ln w="38100">
            <a:solidFill>
              <a:schemeClr val="tx1"/>
            </a:solidFill>
            <a:miter lim="800000"/>
            <a:headEnd/>
            <a:tailEnd/>
          </a:ln>
          <a:effectLst/>
        </p:spPr>
        <p:txBody>
          <a:bodyPr/>
          <a:lstStyle/>
          <a:p>
            <a:pPr algn="ctr">
              <a:lnSpc>
                <a:spcPct val="80000"/>
              </a:lnSpc>
            </a:pPr>
            <a:r>
              <a:rPr lang="en-US" sz="3600"/>
              <a:t>The ICC became the model for future regulatory agencies</a:t>
            </a:r>
          </a:p>
        </p:txBody>
      </p:sp>
      <p:sp>
        <p:nvSpPr>
          <p:cNvPr id="130055" name="AutoShape 7"/>
          <p:cNvSpPr>
            <a:spLocks noChangeArrowheads="1"/>
          </p:cNvSpPr>
          <p:nvPr/>
        </p:nvSpPr>
        <p:spPr bwMode="auto">
          <a:xfrm>
            <a:off x="152400" y="76200"/>
            <a:ext cx="4648200" cy="1524000"/>
          </a:xfrm>
          <a:prstGeom prst="wedgeRectCallout">
            <a:avLst>
              <a:gd name="adj1" fmla="val 42282"/>
              <a:gd name="adj2" fmla="val 82917"/>
            </a:avLst>
          </a:prstGeom>
          <a:solidFill>
            <a:srgbClr val="CCFFCC"/>
          </a:solidFill>
          <a:ln w="38100">
            <a:solidFill>
              <a:schemeClr val="tx1"/>
            </a:solidFill>
            <a:miter lim="800000"/>
            <a:headEnd/>
            <a:tailEnd/>
          </a:ln>
          <a:effectLst/>
        </p:spPr>
        <p:txBody>
          <a:bodyPr/>
          <a:lstStyle/>
          <a:p>
            <a:pPr algn="ctr">
              <a:lnSpc>
                <a:spcPct val="80000"/>
              </a:lnSpc>
            </a:pPr>
            <a:r>
              <a:rPr kumimoji="1" lang="en-US" sz="3600"/>
              <a:t>This was the 1</a:t>
            </a:r>
            <a:r>
              <a:rPr kumimoji="1" lang="en-US" sz="3600" baseline="30000"/>
              <a:t>st</a:t>
            </a:r>
            <a:r>
              <a:rPr kumimoji="1" lang="en-US" sz="3600"/>
              <a:t> attempt by the federal gov’t to regulate big business</a:t>
            </a:r>
          </a:p>
        </p:txBody>
      </p:sp>
      <p:sp>
        <p:nvSpPr>
          <p:cNvPr id="130056" name="AutoShape 8"/>
          <p:cNvSpPr>
            <a:spLocks noChangeArrowheads="1"/>
          </p:cNvSpPr>
          <p:nvPr/>
        </p:nvSpPr>
        <p:spPr bwMode="auto">
          <a:xfrm>
            <a:off x="838200" y="304800"/>
            <a:ext cx="7543800" cy="990600"/>
          </a:xfrm>
          <a:prstGeom prst="wedgeRectCallout">
            <a:avLst>
              <a:gd name="adj1" fmla="val 569"/>
              <a:gd name="adj2" fmla="val 330769"/>
            </a:avLst>
          </a:prstGeom>
          <a:solidFill>
            <a:srgbClr val="CCCCFF"/>
          </a:solidFill>
          <a:ln w="38100">
            <a:solidFill>
              <a:schemeClr val="tx1"/>
            </a:solidFill>
            <a:miter lim="800000"/>
            <a:headEnd/>
            <a:tailEnd/>
          </a:ln>
          <a:effectLst/>
        </p:spPr>
        <p:txBody>
          <a:bodyPr/>
          <a:lstStyle/>
          <a:p>
            <a:pPr algn="ctr">
              <a:lnSpc>
                <a:spcPct val="80000"/>
              </a:lnSpc>
            </a:pPr>
            <a:r>
              <a:rPr kumimoji="1" lang="en-US" sz="3600" u="sng"/>
              <a:t>U.S. v. E. C. Knight Co</a:t>
            </a:r>
            <a:r>
              <a:rPr kumimoji="1" lang="en-US" sz="3600"/>
              <a:t> (1895) was the 1</a:t>
            </a:r>
            <a:r>
              <a:rPr kumimoji="1" lang="en-US" sz="3600" baseline="30000"/>
              <a:t>st</a:t>
            </a:r>
            <a:r>
              <a:rPr kumimoji="1" lang="en-US" sz="3600"/>
              <a:t> test of the Sherman Antitrust Act</a:t>
            </a:r>
          </a:p>
        </p:txBody>
      </p:sp>
      <p:sp>
        <p:nvSpPr>
          <p:cNvPr id="130058" name="AutoShape 10"/>
          <p:cNvSpPr>
            <a:spLocks noChangeArrowheads="1"/>
          </p:cNvSpPr>
          <p:nvPr/>
        </p:nvSpPr>
        <p:spPr bwMode="auto">
          <a:xfrm>
            <a:off x="381000" y="1447800"/>
            <a:ext cx="8534400" cy="1905000"/>
          </a:xfrm>
          <a:prstGeom prst="wedgeRectCallout">
            <a:avLst>
              <a:gd name="adj1" fmla="val -2009"/>
              <a:gd name="adj2" fmla="val 87667"/>
            </a:avLst>
          </a:prstGeom>
          <a:solidFill>
            <a:srgbClr val="FFCCFF"/>
          </a:solidFill>
          <a:ln w="38100">
            <a:solidFill>
              <a:schemeClr val="tx1"/>
            </a:solidFill>
            <a:miter lim="800000"/>
            <a:headEnd/>
            <a:tailEnd/>
          </a:ln>
          <a:effectLst/>
        </p:spPr>
        <p:txBody>
          <a:bodyPr/>
          <a:lstStyle/>
          <a:p>
            <a:pPr algn="ctr">
              <a:lnSpc>
                <a:spcPct val="80000"/>
              </a:lnSpc>
            </a:pPr>
            <a:r>
              <a:rPr kumimoji="1" lang="en-US" sz="3600"/>
              <a:t>The Supreme Court weakened the Sherman Antitrust Act by ruling that this sugar monopoly do not restrain trade because </a:t>
            </a:r>
            <a:r>
              <a:rPr kumimoji="1" lang="en-US" sz="3600" i="1" u="sng"/>
              <a:t>making</a:t>
            </a:r>
            <a:r>
              <a:rPr kumimoji="1" lang="en-US" sz="3600"/>
              <a:t> a good is not the same as </a:t>
            </a:r>
            <a:r>
              <a:rPr kumimoji="1" lang="en-US" sz="3600" i="1" u="sng"/>
              <a:t>selling</a:t>
            </a:r>
            <a:r>
              <a:rPr kumimoji="1" lang="en-US" sz="3600"/>
              <a: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p:cTn id="7" dur="500" fill="hold"/>
                                        <p:tgtEl>
                                          <p:spTgt spid="130054"/>
                                        </p:tgtEl>
                                        <p:attrNameLst>
                                          <p:attrName>ppt_w</p:attrName>
                                        </p:attrNameLst>
                                      </p:cBhvr>
                                      <p:tavLst>
                                        <p:tav tm="0">
                                          <p:val>
                                            <p:fltVal val="0"/>
                                          </p:val>
                                        </p:tav>
                                        <p:tav tm="100000">
                                          <p:val>
                                            <p:strVal val="#ppt_w"/>
                                          </p:val>
                                        </p:tav>
                                      </p:tavLst>
                                    </p:anim>
                                    <p:anim calcmode="lin" valueType="num">
                                      <p:cBhvr>
                                        <p:cTn id="8" dur="500" fill="hold"/>
                                        <p:tgtEl>
                                          <p:spTgt spid="130054"/>
                                        </p:tgtEl>
                                        <p:attrNameLst>
                                          <p:attrName>ppt_h</p:attrName>
                                        </p:attrNameLst>
                                      </p:cBhvr>
                                      <p:tavLst>
                                        <p:tav tm="0">
                                          <p:val>
                                            <p:fltVal val="0"/>
                                          </p:val>
                                        </p:tav>
                                        <p:tav tm="100000">
                                          <p:val>
                                            <p:strVal val="#ppt_h"/>
                                          </p:val>
                                        </p:tav>
                                      </p:tavLst>
                                    </p:anim>
                                    <p:animEffect transition="in" filter="fade">
                                      <p:cBhvr>
                                        <p:cTn id="9" dur="500"/>
                                        <p:tgtEl>
                                          <p:spTgt spid="13005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0055"/>
                                        </p:tgtEl>
                                        <p:attrNameLst>
                                          <p:attrName>style.visibility</p:attrName>
                                        </p:attrNameLst>
                                      </p:cBhvr>
                                      <p:to>
                                        <p:strVal val="visible"/>
                                      </p:to>
                                    </p:set>
                                    <p:anim calcmode="lin" valueType="num">
                                      <p:cBhvr>
                                        <p:cTn id="12" dur="500" fill="hold"/>
                                        <p:tgtEl>
                                          <p:spTgt spid="130055"/>
                                        </p:tgtEl>
                                        <p:attrNameLst>
                                          <p:attrName>ppt_w</p:attrName>
                                        </p:attrNameLst>
                                      </p:cBhvr>
                                      <p:tavLst>
                                        <p:tav tm="0">
                                          <p:val>
                                            <p:fltVal val="0"/>
                                          </p:val>
                                        </p:tav>
                                        <p:tav tm="100000">
                                          <p:val>
                                            <p:strVal val="#ppt_w"/>
                                          </p:val>
                                        </p:tav>
                                      </p:tavLst>
                                    </p:anim>
                                    <p:anim calcmode="lin" valueType="num">
                                      <p:cBhvr>
                                        <p:cTn id="13" dur="500" fill="hold"/>
                                        <p:tgtEl>
                                          <p:spTgt spid="130055"/>
                                        </p:tgtEl>
                                        <p:attrNameLst>
                                          <p:attrName>ppt_h</p:attrName>
                                        </p:attrNameLst>
                                      </p:cBhvr>
                                      <p:tavLst>
                                        <p:tav tm="0">
                                          <p:val>
                                            <p:fltVal val="0"/>
                                          </p:val>
                                        </p:tav>
                                        <p:tav tm="100000">
                                          <p:val>
                                            <p:strVal val="#ppt_h"/>
                                          </p:val>
                                        </p:tav>
                                      </p:tavLst>
                                    </p:anim>
                                    <p:animEffect transition="in" filter="fade">
                                      <p:cBhvr>
                                        <p:cTn id="14" dur="500"/>
                                        <p:tgtEl>
                                          <p:spTgt spid="1300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130054"/>
                                        </p:tgtEl>
                                        <p:attrNameLst>
                                          <p:attrName>ppt_w</p:attrName>
                                        </p:attrNameLst>
                                      </p:cBhvr>
                                      <p:tavLst>
                                        <p:tav tm="0">
                                          <p:val>
                                            <p:strVal val="ppt_w"/>
                                          </p:val>
                                        </p:tav>
                                        <p:tav tm="100000">
                                          <p:val>
                                            <p:fltVal val="0"/>
                                          </p:val>
                                        </p:tav>
                                      </p:tavLst>
                                    </p:anim>
                                    <p:anim calcmode="lin" valueType="num">
                                      <p:cBhvr>
                                        <p:cTn id="19" dur="500"/>
                                        <p:tgtEl>
                                          <p:spTgt spid="130054"/>
                                        </p:tgtEl>
                                        <p:attrNameLst>
                                          <p:attrName>ppt_h</p:attrName>
                                        </p:attrNameLst>
                                      </p:cBhvr>
                                      <p:tavLst>
                                        <p:tav tm="0">
                                          <p:val>
                                            <p:strVal val="ppt_h"/>
                                          </p:val>
                                        </p:tav>
                                        <p:tav tm="100000">
                                          <p:val>
                                            <p:fltVal val="0"/>
                                          </p:val>
                                        </p:tav>
                                      </p:tavLst>
                                    </p:anim>
                                    <p:animEffect transition="out" filter="fade">
                                      <p:cBhvr>
                                        <p:cTn id="20" dur="500"/>
                                        <p:tgtEl>
                                          <p:spTgt spid="130054"/>
                                        </p:tgtEl>
                                      </p:cBhvr>
                                    </p:animEffect>
                                    <p:set>
                                      <p:cBhvr>
                                        <p:cTn id="21" dur="1" fill="hold">
                                          <p:stCondLst>
                                            <p:cond delay="499"/>
                                          </p:stCondLst>
                                        </p:cTn>
                                        <p:tgtEl>
                                          <p:spTgt spid="13005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30055"/>
                                        </p:tgtEl>
                                        <p:attrNameLst>
                                          <p:attrName>ppt_w</p:attrName>
                                        </p:attrNameLst>
                                      </p:cBhvr>
                                      <p:tavLst>
                                        <p:tav tm="0">
                                          <p:val>
                                            <p:strVal val="ppt_w"/>
                                          </p:val>
                                        </p:tav>
                                        <p:tav tm="100000">
                                          <p:val>
                                            <p:fltVal val="0"/>
                                          </p:val>
                                        </p:tav>
                                      </p:tavLst>
                                    </p:anim>
                                    <p:anim calcmode="lin" valueType="num">
                                      <p:cBhvr>
                                        <p:cTn id="24" dur="500"/>
                                        <p:tgtEl>
                                          <p:spTgt spid="130055"/>
                                        </p:tgtEl>
                                        <p:attrNameLst>
                                          <p:attrName>ppt_h</p:attrName>
                                        </p:attrNameLst>
                                      </p:cBhvr>
                                      <p:tavLst>
                                        <p:tav tm="0">
                                          <p:val>
                                            <p:strVal val="ppt_h"/>
                                          </p:val>
                                        </p:tav>
                                        <p:tav tm="100000">
                                          <p:val>
                                            <p:fltVal val="0"/>
                                          </p:val>
                                        </p:tav>
                                      </p:tavLst>
                                    </p:anim>
                                    <p:animEffect transition="out" filter="fade">
                                      <p:cBhvr>
                                        <p:cTn id="25" dur="500"/>
                                        <p:tgtEl>
                                          <p:spTgt spid="130055"/>
                                        </p:tgtEl>
                                      </p:cBhvr>
                                    </p:animEffect>
                                    <p:set>
                                      <p:cBhvr>
                                        <p:cTn id="26" dur="1" fill="hold">
                                          <p:stCondLst>
                                            <p:cond delay="499"/>
                                          </p:stCondLst>
                                        </p:cTn>
                                        <p:tgtEl>
                                          <p:spTgt spid="130055"/>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130056"/>
                                        </p:tgtEl>
                                        <p:attrNameLst>
                                          <p:attrName>style.visibility</p:attrName>
                                        </p:attrNameLst>
                                      </p:cBhvr>
                                      <p:to>
                                        <p:strVal val="visible"/>
                                      </p:to>
                                    </p:set>
                                    <p:anim calcmode="lin" valueType="num">
                                      <p:cBhvr>
                                        <p:cTn id="29" dur="500" fill="hold"/>
                                        <p:tgtEl>
                                          <p:spTgt spid="130056"/>
                                        </p:tgtEl>
                                        <p:attrNameLst>
                                          <p:attrName>ppt_w</p:attrName>
                                        </p:attrNameLst>
                                      </p:cBhvr>
                                      <p:tavLst>
                                        <p:tav tm="0">
                                          <p:val>
                                            <p:fltVal val="0"/>
                                          </p:val>
                                        </p:tav>
                                        <p:tav tm="100000">
                                          <p:val>
                                            <p:strVal val="#ppt_w"/>
                                          </p:val>
                                        </p:tav>
                                      </p:tavLst>
                                    </p:anim>
                                    <p:anim calcmode="lin" valueType="num">
                                      <p:cBhvr>
                                        <p:cTn id="30" dur="500" fill="hold"/>
                                        <p:tgtEl>
                                          <p:spTgt spid="130056"/>
                                        </p:tgtEl>
                                        <p:attrNameLst>
                                          <p:attrName>ppt_h</p:attrName>
                                        </p:attrNameLst>
                                      </p:cBhvr>
                                      <p:tavLst>
                                        <p:tav tm="0">
                                          <p:val>
                                            <p:fltVal val="0"/>
                                          </p:val>
                                        </p:tav>
                                        <p:tav tm="100000">
                                          <p:val>
                                            <p:strVal val="#ppt_h"/>
                                          </p:val>
                                        </p:tav>
                                      </p:tavLst>
                                    </p:anim>
                                    <p:animEffect transition="in" filter="fade">
                                      <p:cBhvr>
                                        <p:cTn id="31" dur="500"/>
                                        <p:tgtEl>
                                          <p:spTgt spid="130056"/>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130058"/>
                                        </p:tgtEl>
                                        <p:attrNameLst>
                                          <p:attrName>style.visibility</p:attrName>
                                        </p:attrNameLst>
                                      </p:cBhvr>
                                      <p:to>
                                        <p:strVal val="visible"/>
                                      </p:to>
                                    </p:set>
                                    <p:anim calcmode="lin" valueType="num">
                                      <p:cBhvr>
                                        <p:cTn id="35" dur="500" fill="hold"/>
                                        <p:tgtEl>
                                          <p:spTgt spid="130058"/>
                                        </p:tgtEl>
                                        <p:attrNameLst>
                                          <p:attrName>ppt_w</p:attrName>
                                        </p:attrNameLst>
                                      </p:cBhvr>
                                      <p:tavLst>
                                        <p:tav tm="0">
                                          <p:val>
                                            <p:fltVal val="0"/>
                                          </p:val>
                                        </p:tav>
                                        <p:tav tm="100000">
                                          <p:val>
                                            <p:strVal val="#ppt_w"/>
                                          </p:val>
                                        </p:tav>
                                      </p:tavLst>
                                    </p:anim>
                                    <p:anim calcmode="lin" valueType="num">
                                      <p:cBhvr>
                                        <p:cTn id="36" dur="500" fill="hold"/>
                                        <p:tgtEl>
                                          <p:spTgt spid="130058"/>
                                        </p:tgtEl>
                                        <p:attrNameLst>
                                          <p:attrName>ppt_h</p:attrName>
                                        </p:attrNameLst>
                                      </p:cBhvr>
                                      <p:tavLst>
                                        <p:tav tm="0">
                                          <p:val>
                                            <p:fltVal val="0"/>
                                          </p:val>
                                        </p:tav>
                                        <p:tav tm="100000">
                                          <p:val>
                                            <p:strVal val="#ppt_h"/>
                                          </p:val>
                                        </p:tav>
                                      </p:tavLst>
                                    </p:anim>
                                    <p:animEffect transition="in" filter="fade">
                                      <p:cBhvr>
                                        <p:cTn id="37" dur="5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animBg="1"/>
      <p:bldP spid="130054" grpId="1" animBg="1"/>
      <p:bldP spid="130055" grpId="0" animBg="1"/>
      <p:bldP spid="130055" grpId="1" animBg="1"/>
      <p:bldP spid="130056" grpId="0" animBg="1"/>
      <p:bldP spid="13005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0"/>
            <a:ext cx="9144000" cy="914400"/>
          </a:xfrm>
        </p:spPr>
        <p:txBody>
          <a:bodyPr/>
          <a:lstStyle/>
          <a:p>
            <a:r>
              <a:rPr lang="en-US">
                <a:solidFill>
                  <a:schemeClr val="tx1"/>
                </a:solidFill>
              </a:rPr>
              <a:t>The Interstate Commerce Act</a:t>
            </a:r>
          </a:p>
        </p:txBody>
      </p:sp>
      <p:sp>
        <p:nvSpPr>
          <p:cNvPr id="215043" name="Rectangle 3"/>
          <p:cNvSpPr>
            <a:spLocks noGrp="1" noChangeArrowheads="1"/>
          </p:cNvSpPr>
          <p:nvPr>
            <p:ph idx="1"/>
          </p:nvPr>
        </p:nvSpPr>
        <p:spPr/>
        <p:txBody>
          <a:bodyPr/>
          <a:lstStyle/>
          <a:p>
            <a:endParaRPr lang="en-US"/>
          </a:p>
        </p:txBody>
      </p:sp>
      <p:pic>
        <p:nvPicPr>
          <p:cNvPr id="215045" name="Picture 5" descr="Photo of INTERSTATE COMMERCE ACT. &#10;Cartoon by W.A. Rogers, 1887, on the passage of the congressional act creating the Interstate Commerce Commission."/>
          <p:cNvPicPr>
            <a:picLocks noChangeAspect="1" noChangeArrowheads="1"/>
          </p:cNvPicPr>
          <p:nvPr/>
        </p:nvPicPr>
        <p:blipFill>
          <a:blip r:embed="rId2" cstate="print"/>
          <a:srcRect b="11386"/>
          <a:stretch>
            <a:fillRect/>
          </a:stretch>
        </p:blipFill>
        <p:spPr bwMode="auto">
          <a:xfrm>
            <a:off x="381000" y="809625"/>
            <a:ext cx="8305800" cy="604996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43000" y="0"/>
            <a:ext cx="7772400" cy="838200"/>
          </a:xfrm>
        </p:spPr>
        <p:txBody>
          <a:bodyPr/>
          <a:lstStyle/>
          <a:p>
            <a:r>
              <a:rPr lang="en-US"/>
              <a:t>The Depression of 1893</a:t>
            </a:r>
          </a:p>
        </p:txBody>
      </p:sp>
      <p:sp>
        <p:nvSpPr>
          <p:cNvPr id="124931" name="Rectangle 3"/>
          <p:cNvSpPr>
            <a:spLocks noGrp="1" noChangeArrowheads="1"/>
          </p:cNvSpPr>
          <p:nvPr>
            <p:ph idx="1"/>
          </p:nvPr>
        </p:nvSpPr>
        <p:spPr>
          <a:xfrm>
            <a:off x="914400" y="762000"/>
            <a:ext cx="8229600" cy="6096000"/>
          </a:xfrm>
        </p:spPr>
        <p:txBody>
          <a:bodyPr/>
          <a:lstStyle/>
          <a:p>
            <a:pPr>
              <a:lnSpc>
                <a:spcPct val="95000"/>
              </a:lnSpc>
              <a:spcBef>
                <a:spcPct val="10000"/>
              </a:spcBef>
            </a:pPr>
            <a:r>
              <a:rPr lang="en-US"/>
              <a:t>The most serious blow to politics in the Gilded Age was a five-year depression that began in 1893:</a:t>
            </a:r>
          </a:p>
          <a:p>
            <a:pPr lvl="1">
              <a:lnSpc>
                <a:spcPct val="95000"/>
              </a:lnSpc>
              <a:spcBef>
                <a:spcPct val="10000"/>
              </a:spcBef>
            </a:pPr>
            <a:r>
              <a:rPr lang="en-US"/>
              <a:t>A stock market panic occurred when the Philadelphia &amp; Reading Railroad went bankrupt</a:t>
            </a:r>
          </a:p>
          <a:p>
            <a:pPr lvl="1">
              <a:lnSpc>
                <a:spcPct val="95000"/>
              </a:lnSpc>
              <a:spcBef>
                <a:spcPct val="10000"/>
              </a:spcBef>
            </a:pPr>
            <a:r>
              <a:rPr lang="en-US"/>
              <a:t>500 banks, 200 railroads, &amp; 1,500 businesses failed</a:t>
            </a:r>
          </a:p>
          <a:p>
            <a:pPr lvl="1">
              <a:lnSpc>
                <a:spcPct val="95000"/>
              </a:lnSpc>
              <a:spcBef>
                <a:spcPct val="10000"/>
              </a:spcBef>
            </a:pPr>
            <a:r>
              <a:rPr lang="en-US"/>
              <a:t>Companies cut wages &amp; laid off workers; unemployment hit 20%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838200" y="0"/>
            <a:ext cx="8305800" cy="6858000"/>
          </a:xfrm>
        </p:spPr>
        <p:txBody>
          <a:bodyPr/>
          <a:lstStyle/>
          <a:p>
            <a:r>
              <a:rPr lang="en-US" sz="6600" i="1" u="sng">
                <a:effectLst>
                  <a:outerShdw blurRad="38100" dist="38100" dir="2700000" algn="tl">
                    <a:srgbClr val="C0C0C0"/>
                  </a:outerShdw>
                </a:effectLst>
              </a:rPr>
              <a:t>The Presidents Videos:</a:t>
            </a:r>
            <a:br>
              <a:rPr lang="en-US" sz="6600" i="1" u="sng">
                <a:effectLst>
                  <a:outerShdw blurRad="38100" dist="38100" dir="2700000" algn="tl">
                    <a:srgbClr val="C0C0C0"/>
                  </a:outerShdw>
                </a:effectLst>
              </a:rPr>
            </a:br>
            <a:r>
              <a:rPr lang="en-US" sz="6600"/>
              <a:t>Garfield—Cleveland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0"/>
            <a:ext cx="9144000" cy="685800"/>
          </a:xfrm>
          <a:solidFill>
            <a:schemeClr val="bg1"/>
          </a:solidFill>
        </p:spPr>
        <p:txBody>
          <a:bodyPr>
            <a:normAutofit fontScale="90000"/>
          </a:bodyPr>
          <a:lstStyle/>
          <a:p>
            <a:r>
              <a:rPr lang="en-US"/>
              <a:t>Coxey’s Army (1894)</a:t>
            </a:r>
          </a:p>
        </p:txBody>
      </p:sp>
      <p:sp>
        <p:nvSpPr>
          <p:cNvPr id="136195" name="Rectangle 3"/>
          <p:cNvSpPr>
            <a:spLocks noGrp="1" noChangeArrowheads="1"/>
          </p:cNvSpPr>
          <p:nvPr>
            <p:ph idx="1"/>
          </p:nvPr>
        </p:nvSpPr>
        <p:spPr>
          <a:xfrm>
            <a:off x="0" y="685800"/>
            <a:ext cx="9144000" cy="6172200"/>
          </a:xfrm>
          <a:solidFill>
            <a:schemeClr val="bg1"/>
          </a:solidFill>
        </p:spPr>
        <p:txBody>
          <a:bodyPr/>
          <a:lstStyle/>
          <a:p>
            <a:pPr>
              <a:lnSpc>
                <a:spcPct val="90000"/>
              </a:lnSpc>
              <a:spcBef>
                <a:spcPct val="10000"/>
              </a:spcBef>
            </a:pPr>
            <a:r>
              <a:rPr lang="en-US">
                <a:cs typeface="Arial" charset="0"/>
              </a:rPr>
              <a:t>In 1894, there were 1,400 strikes led by hordes of unemployed people demanding gov’t relief:</a:t>
            </a:r>
          </a:p>
          <a:p>
            <a:pPr lvl="1">
              <a:lnSpc>
                <a:spcPct val="90000"/>
              </a:lnSpc>
              <a:spcBef>
                <a:spcPct val="10000"/>
              </a:spcBef>
            </a:pPr>
            <a:r>
              <a:rPr lang="en-US"/>
              <a:t>Jacob Coxey led an “army” from Ohio to D.C.                                     to convince                                     Congress to                               create jobs                                      by spending                                $500 million                                        on new roads</a:t>
            </a:r>
          </a:p>
        </p:txBody>
      </p:sp>
      <p:pic>
        <p:nvPicPr>
          <p:cNvPr id="136197" name="Picture 5" descr="coxeys_army"/>
          <p:cNvPicPr>
            <a:picLocks noChangeAspect="1" noChangeArrowheads="1"/>
          </p:cNvPicPr>
          <p:nvPr/>
        </p:nvPicPr>
        <p:blipFill>
          <a:blip r:embed="rId2" cstate="print"/>
          <a:srcRect t="25867" r="16283"/>
          <a:stretch>
            <a:fillRect/>
          </a:stretch>
        </p:blipFill>
        <p:spPr bwMode="auto">
          <a:xfrm>
            <a:off x="4038600" y="3055938"/>
            <a:ext cx="5105400" cy="3802062"/>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0"/>
            <a:ext cx="8382000" cy="838200"/>
          </a:xfrm>
        </p:spPr>
        <p:txBody>
          <a:bodyPr/>
          <a:lstStyle/>
          <a:p>
            <a:r>
              <a:rPr lang="en-US"/>
              <a:t>The Pullman Strike (1894)</a:t>
            </a:r>
          </a:p>
        </p:txBody>
      </p:sp>
      <p:sp>
        <p:nvSpPr>
          <p:cNvPr id="137219" name="Rectangle 3"/>
          <p:cNvSpPr>
            <a:spLocks noGrp="1" noChangeArrowheads="1"/>
          </p:cNvSpPr>
          <p:nvPr>
            <p:ph idx="1"/>
          </p:nvPr>
        </p:nvSpPr>
        <p:spPr>
          <a:xfrm>
            <a:off x="838200" y="685800"/>
            <a:ext cx="8305800" cy="6172200"/>
          </a:xfrm>
        </p:spPr>
        <p:txBody>
          <a:bodyPr/>
          <a:lstStyle/>
          <a:p>
            <a:pPr>
              <a:lnSpc>
                <a:spcPct val="90000"/>
              </a:lnSpc>
              <a:spcBef>
                <a:spcPct val="5000"/>
              </a:spcBef>
            </a:pPr>
            <a:r>
              <a:rPr lang="en-US"/>
              <a:t>In 1894, Pullman Palace Car workers went on strike when the company cut wages by 50%</a:t>
            </a:r>
          </a:p>
          <a:p>
            <a:pPr lvl="1">
              <a:lnSpc>
                <a:spcPct val="90000"/>
              </a:lnSpc>
              <a:spcBef>
                <a:spcPct val="5000"/>
              </a:spcBef>
            </a:pPr>
            <a:r>
              <a:rPr lang="en-US"/>
              <a:t>American RR Union leader </a:t>
            </a:r>
            <a:r>
              <a:rPr lang="en-US" u="sng">
                <a:effectLst>
                  <a:outerShdw blurRad="38100" dist="38100" dir="2700000" algn="tl">
                    <a:srgbClr val="C0C0C0"/>
                  </a:outerShdw>
                </a:effectLst>
              </a:rPr>
              <a:t>Eugene V. Debs</a:t>
            </a:r>
            <a:r>
              <a:rPr lang="en-US"/>
              <a:t> called for a national railroad strike</a:t>
            </a:r>
          </a:p>
          <a:p>
            <a:pPr lvl="1">
              <a:lnSpc>
                <a:spcPct val="90000"/>
              </a:lnSpc>
              <a:spcBef>
                <a:spcPct val="5000"/>
              </a:spcBef>
            </a:pPr>
            <a:r>
              <a:rPr lang="en-US"/>
              <a:t>President Cleveland issued an injunction</a:t>
            </a:r>
            <a:r>
              <a:rPr lang="en-US" sz="3800"/>
              <a:t> </a:t>
            </a:r>
            <a:r>
              <a:rPr lang="en-US"/>
              <a:t>&amp;</a:t>
            </a:r>
            <a:r>
              <a:rPr lang="en-US" sz="3800"/>
              <a:t> </a:t>
            </a:r>
            <a:r>
              <a:rPr lang="en-US"/>
              <a:t>sent</a:t>
            </a:r>
            <a:r>
              <a:rPr lang="en-US" sz="3800"/>
              <a:t> </a:t>
            </a:r>
            <a:r>
              <a:rPr lang="en-US"/>
              <a:t>the</a:t>
            </a:r>
            <a:r>
              <a:rPr lang="en-US" sz="3800"/>
              <a:t> </a:t>
            </a:r>
            <a:r>
              <a:rPr lang="en-US"/>
              <a:t>army</a:t>
            </a:r>
            <a:r>
              <a:rPr lang="en-US" sz="3800"/>
              <a:t> </a:t>
            </a:r>
            <a:r>
              <a:rPr lang="en-US"/>
              <a:t>to</a:t>
            </a:r>
            <a:r>
              <a:rPr lang="en-US" sz="3800"/>
              <a:t> </a:t>
            </a:r>
            <a:r>
              <a:rPr lang="en-US"/>
              <a:t>end the strike &amp; resume rail traffic</a:t>
            </a:r>
          </a:p>
          <a:p>
            <a:pPr lvl="1">
              <a:lnSpc>
                <a:spcPct val="90000"/>
              </a:lnSpc>
              <a:spcBef>
                <a:spcPct val="5000"/>
              </a:spcBef>
            </a:pPr>
            <a:r>
              <a:rPr lang="en-US"/>
              <a:t>Strikers in 27 states resisted U.S. troops &amp; dozens died</a:t>
            </a:r>
          </a:p>
        </p:txBody>
      </p:sp>
      <p:sp>
        <p:nvSpPr>
          <p:cNvPr id="137222" name="AutoShape 6"/>
          <p:cNvSpPr>
            <a:spLocks noChangeArrowheads="1"/>
          </p:cNvSpPr>
          <p:nvPr/>
        </p:nvSpPr>
        <p:spPr bwMode="auto">
          <a:xfrm>
            <a:off x="1143000" y="762000"/>
            <a:ext cx="7696200" cy="1447800"/>
          </a:xfrm>
          <a:prstGeom prst="wedgeRectCallout">
            <a:avLst>
              <a:gd name="adj1" fmla="val -32366"/>
              <a:gd name="adj2" fmla="val 223245"/>
            </a:avLst>
          </a:prstGeom>
          <a:solidFill>
            <a:srgbClr val="FFCCFF"/>
          </a:solidFill>
          <a:ln w="38100">
            <a:solidFill>
              <a:schemeClr val="tx1"/>
            </a:solidFill>
            <a:miter lim="800000"/>
            <a:headEnd/>
            <a:tailEnd/>
          </a:ln>
          <a:effectLst/>
        </p:spPr>
        <p:txBody>
          <a:bodyPr/>
          <a:lstStyle/>
          <a:p>
            <a:pPr algn="ctr">
              <a:lnSpc>
                <a:spcPct val="80000"/>
              </a:lnSpc>
              <a:spcBef>
                <a:spcPct val="30000"/>
              </a:spcBef>
            </a:pPr>
            <a:r>
              <a:rPr kumimoji="1" lang="en-US" sz="3600" u="sng">
                <a:effectLst>
                  <a:outerShdw blurRad="38100" dist="38100" dir="2700000" algn="tl">
                    <a:srgbClr val="FFFFFF"/>
                  </a:outerShdw>
                </a:effectLst>
              </a:rPr>
              <a:t>In re Debs</a:t>
            </a:r>
            <a:r>
              <a:rPr kumimoji="1" lang="en-US" sz="3600"/>
              <a:t> in 1895, the Supreme Court upheld the injunction since the strike “restrained” U.S. trade</a:t>
            </a:r>
          </a:p>
        </p:txBody>
      </p:sp>
      <p:pic>
        <p:nvPicPr>
          <p:cNvPr id="137224" name="Picture 8" descr="Photo of PULLMAN STRIKE, 1894. &#10;Six hundred freight cars at the Panhandle yards, Chicago, set afire by rioting workers during the Pullman strike on the evening of 6 July 1894. Contemporary American drawing."/>
          <p:cNvPicPr>
            <a:picLocks noChangeAspect="1" noChangeArrowheads="1"/>
          </p:cNvPicPr>
          <p:nvPr/>
        </p:nvPicPr>
        <p:blipFill>
          <a:blip r:embed="rId3" cstate="print"/>
          <a:srcRect b="14061"/>
          <a:stretch>
            <a:fillRect/>
          </a:stretch>
        </p:blipFill>
        <p:spPr bwMode="auto">
          <a:xfrm>
            <a:off x="1676400" y="1001713"/>
            <a:ext cx="6438900" cy="4703762"/>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p:cTn id="7" dur="500" fill="hold"/>
                                        <p:tgtEl>
                                          <p:spTgt spid="137222"/>
                                        </p:tgtEl>
                                        <p:attrNameLst>
                                          <p:attrName>ppt_w</p:attrName>
                                        </p:attrNameLst>
                                      </p:cBhvr>
                                      <p:tavLst>
                                        <p:tav tm="0">
                                          <p:val>
                                            <p:fltVal val="0"/>
                                          </p:val>
                                        </p:tav>
                                        <p:tav tm="100000">
                                          <p:val>
                                            <p:strVal val="#ppt_w"/>
                                          </p:val>
                                        </p:tav>
                                      </p:tavLst>
                                    </p:anim>
                                    <p:anim calcmode="lin" valueType="num">
                                      <p:cBhvr>
                                        <p:cTn id="8" dur="500" fill="hold"/>
                                        <p:tgtEl>
                                          <p:spTgt spid="137222"/>
                                        </p:tgtEl>
                                        <p:attrNameLst>
                                          <p:attrName>ppt_h</p:attrName>
                                        </p:attrNameLst>
                                      </p:cBhvr>
                                      <p:tavLst>
                                        <p:tav tm="0">
                                          <p:val>
                                            <p:fltVal val="0"/>
                                          </p:val>
                                        </p:tav>
                                        <p:tav tm="100000">
                                          <p:val>
                                            <p:strVal val="#ppt_h"/>
                                          </p:val>
                                        </p:tav>
                                      </p:tavLst>
                                    </p:anim>
                                    <p:animEffect transition="in" filter="fade">
                                      <p:cBhvr>
                                        <p:cTn id="9" dur="500"/>
                                        <p:tgtEl>
                                          <p:spTgt spid="1372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7224"/>
                                        </p:tgtEl>
                                        <p:attrNameLst>
                                          <p:attrName>style.visibility</p:attrName>
                                        </p:attrNameLst>
                                      </p:cBhvr>
                                      <p:to>
                                        <p:strVal val="visible"/>
                                      </p:to>
                                    </p:set>
                                    <p:anim calcmode="lin" valueType="num">
                                      <p:cBhvr>
                                        <p:cTn id="14" dur="500" fill="hold"/>
                                        <p:tgtEl>
                                          <p:spTgt spid="137224"/>
                                        </p:tgtEl>
                                        <p:attrNameLst>
                                          <p:attrName>ppt_w</p:attrName>
                                        </p:attrNameLst>
                                      </p:cBhvr>
                                      <p:tavLst>
                                        <p:tav tm="0">
                                          <p:val>
                                            <p:fltVal val="0"/>
                                          </p:val>
                                        </p:tav>
                                        <p:tav tm="100000">
                                          <p:val>
                                            <p:strVal val="#ppt_w"/>
                                          </p:val>
                                        </p:tav>
                                      </p:tavLst>
                                    </p:anim>
                                    <p:anim calcmode="lin" valueType="num">
                                      <p:cBhvr>
                                        <p:cTn id="15" dur="500" fill="hold"/>
                                        <p:tgtEl>
                                          <p:spTgt spid="137224"/>
                                        </p:tgtEl>
                                        <p:attrNameLst>
                                          <p:attrName>ppt_h</p:attrName>
                                        </p:attrNameLst>
                                      </p:cBhvr>
                                      <p:tavLst>
                                        <p:tav tm="0">
                                          <p:val>
                                            <p:fltVal val="0"/>
                                          </p:val>
                                        </p:tav>
                                        <p:tav tm="100000">
                                          <p:val>
                                            <p:strVal val="#ppt_h"/>
                                          </p:val>
                                        </p:tav>
                                      </p:tavLst>
                                    </p:anim>
                                    <p:animEffect transition="in" filter="fade">
                                      <p:cBhvr>
                                        <p:cTn id="16" dur="500"/>
                                        <p:tgtEl>
                                          <p:spTgt spid="137224"/>
                                        </p:tgtEl>
                                      </p:cBhvr>
                                    </p:animEffect>
                                  </p:childTnLst>
                                </p:cTn>
                              </p:par>
                              <p:par>
                                <p:cTn id="17" presetID="53" presetClass="exit" presetSubtype="0" fill="hold" grpId="1" nodeType="withEffect">
                                  <p:stCondLst>
                                    <p:cond delay="0"/>
                                  </p:stCondLst>
                                  <p:childTnLst>
                                    <p:anim calcmode="lin" valueType="num">
                                      <p:cBhvr>
                                        <p:cTn id="18" dur="500"/>
                                        <p:tgtEl>
                                          <p:spTgt spid="137222"/>
                                        </p:tgtEl>
                                        <p:attrNameLst>
                                          <p:attrName>ppt_w</p:attrName>
                                        </p:attrNameLst>
                                      </p:cBhvr>
                                      <p:tavLst>
                                        <p:tav tm="0">
                                          <p:val>
                                            <p:strVal val="ppt_w"/>
                                          </p:val>
                                        </p:tav>
                                        <p:tav tm="100000">
                                          <p:val>
                                            <p:fltVal val="0"/>
                                          </p:val>
                                        </p:tav>
                                      </p:tavLst>
                                    </p:anim>
                                    <p:anim calcmode="lin" valueType="num">
                                      <p:cBhvr>
                                        <p:cTn id="19" dur="500"/>
                                        <p:tgtEl>
                                          <p:spTgt spid="137222"/>
                                        </p:tgtEl>
                                        <p:attrNameLst>
                                          <p:attrName>ppt_h</p:attrName>
                                        </p:attrNameLst>
                                      </p:cBhvr>
                                      <p:tavLst>
                                        <p:tav tm="0">
                                          <p:val>
                                            <p:strVal val="ppt_h"/>
                                          </p:val>
                                        </p:tav>
                                        <p:tav tm="100000">
                                          <p:val>
                                            <p:fltVal val="0"/>
                                          </p:val>
                                        </p:tav>
                                      </p:tavLst>
                                    </p:anim>
                                    <p:animEffect transition="out" filter="fade">
                                      <p:cBhvr>
                                        <p:cTn id="20" dur="500"/>
                                        <p:tgtEl>
                                          <p:spTgt spid="137222"/>
                                        </p:tgtEl>
                                      </p:cBhvr>
                                    </p:animEffect>
                                    <p:set>
                                      <p:cBhvr>
                                        <p:cTn id="21" dur="1" fill="hold">
                                          <p:stCondLst>
                                            <p:cond delay="499"/>
                                          </p:stCondLst>
                                        </p:cTn>
                                        <p:tgtEl>
                                          <p:spTgt spid="137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0" y="0"/>
            <a:ext cx="8382000" cy="762000"/>
          </a:xfrm>
        </p:spPr>
        <p:txBody>
          <a:bodyPr/>
          <a:lstStyle/>
          <a:p>
            <a:r>
              <a:rPr lang="en-US"/>
              <a:t>The Pullman Strike (1894)</a:t>
            </a:r>
          </a:p>
        </p:txBody>
      </p:sp>
      <p:sp>
        <p:nvSpPr>
          <p:cNvPr id="179203" name="Rectangle 3"/>
          <p:cNvSpPr>
            <a:spLocks noGrp="1" noChangeArrowheads="1"/>
          </p:cNvSpPr>
          <p:nvPr>
            <p:ph idx="1"/>
          </p:nvPr>
        </p:nvSpPr>
        <p:spPr>
          <a:xfrm>
            <a:off x="838200" y="762000"/>
            <a:ext cx="8305800" cy="6096000"/>
          </a:xfrm>
        </p:spPr>
        <p:txBody>
          <a:bodyPr/>
          <a:lstStyle/>
          <a:p>
            <a:pPr>
              <a:lnSpc>
                <a:spcPct val="95000"/>
              </a:lnSpc>
              <a:spcBef>
                <a:spcPct val="15000"/>
              </a:spcBef>
            </a:pPr>
            <a:r>
              <a:rPr lang="en-US"/>
              <a:t>Effects of the Pullman Strike:</a:t>
            </a:r>
          </a:p>
          <a:p>
            <a:pPr lvl="1">
              <a:lnSpc>
                <a:spcPct val="95000"/>
              </a:lnSpc>
              <a:spcBef>
                <a:spcPct val="15000"/>
              </a:spcBef>
            </a:pPr>
            <a:r>
              <a:rPr lang="en-US"/>
              <a:t>Eugene Debs was arrested &amp; became committed to socialism while in jail, sparking a brief U.S. socialist movement</a:t>
            </a:r>
          </a:p>
          <a:p>
            <a:pPr lvl="1">
              <a:lnSpc>
                <a:spcPct val="95000"/>
              </a:lnSpc>
              <a:spcBef>
                <a:spcPct val="15000"/>
              </a:spcBef>
            </a:pPr>
            <a:r>
              <a:rPr lang="en-US"/>
              <a:t>In the 1895 case, </a:t>
            </a:r>
            <a:r>
              <a:rPr lang="en-US" u="sng">
                <a:effectLst>
                  <a:outerShdw blurRad="38100" dist="38100" dir="2700000" algn="tl">
                    <a:srgbClr val="C0C0C0"/>
                  </a:outerShdw>
                </a:effectLst>
              </a:rPr>
              <a:t>In re Debs</a:t>
            </a:r>
            <a:r>
              <a:rPr lang="en-US"/>
              <a:t>,  the Supreme Court used the Sherman Antitrust Act to uphold Cleveland’s injunction since the strike “restrained” U.S. trade</a:t>
            </a:r>
          </a:p>
        </p:txBody>
      </p:sp>
      <p:sp>
        <p:nvSpPr>
          <p:cNvPr id="179204" name="AutoShape 4"/>
          <p:cNvSpPr>
            <a:spLocks noChangeArrowheads="1"/>
          </p:cNvSpPr>
          <p:nvPr/>
        </p:nvSpPr>
        <p:spPr bwMode="auto">
          <a:xfrm>
            <a:off x="2057400" y="1066800"/>
            <a:ext cx="5943600" cy="990600"/>
          </a:xfrm>
          <a:prstGeom prst="wedgeRectCallout">
            <a:avLst>
              <a:gd name="adj1" fmla="val -829"/>
              <a:gd name="adj2" fmla="val 477884"/>
            </a:avLst>
          </a:prstGeom>
          <a:solidFill>
            <a:srgbClr val="CCFF99"/>
          </a:solidFill>
          <a:ln w="38100">
            <a:solidFill>
              <a:schemeClr val="tx1"/>
            </a:solidFill>
            <a:miter lim="800000"/>
            <a:headEnd/>
            <a:tailEnd/>
          </a:ln>
          <a:effectLst/>
        </p:spPr>
        <p:txBody>
          <a:bodyPr/>
          <a:lstStyle/>
          <a:p>
            <a:pPr algn="ctr">
              <a:lnSpc>
                <a:spcPct val="80000"/>
              </a:lnSpc>
            </a:pPr>
            <a:r>
              <a:rPr kumimoji="1" lang="en-US" sz="3600"/>
              <a:t>This was a clever application of the Sherman Antitrust Act</a:t>
            </a:r>
          </a:p>
        </p:txBody>
      </p:sp>
      <p:sp>
        <p:nvSpPr>
          <p:cNvPr id="179205" name="AutoShape 5"/>
          <p:cNvSpPr>
            <a:spLocks noChangeArrowheads="1"/>
          </p:cNvSpPr>
          <p:nvPr/>
        </p:nvSpPr>
        <p:spPr bwMode="auto">
          <a:xfrm>
            <a:off x="2057400" y="2209800"/>
            <a:ext cx="5943600" cy="990600"/>
          </a:xfrm>
          <a:prstGeom prst="wedgeRectCallout">
            <a:avLst>
              <a:gd name="adj1" fmla="val 1551"/>
              <a:gd name="adj2" fmla="val 363944"/>
            </a:avLst>
          </a:prstGeom>
          <a:solidFill>
            <a:srgbClr val="CCCCFF"/>
          </a:solidFill>
          <a:ln w="38100">
            <a:solidFill>
              <a:schemeClr val="tx1"/>
            </a:solidFill>
            <a:miter lim="800000"/>
            <a:headEnd/>
            <a:tailEnd/>
          </a:ln>
          <a:effectLst/>
        </p:spPr>
        <p:txBody>
          <a:bodyPr/>
          <a:lstStyle/>
          <a:p>
            <a:pPr algn="ctr">
              <a:lnSpc>
                <a:spcPct val="80000"/>
              </a:lnSpc>
            </a:pPr>
            <a:r>
              <a:rPr kumimoji="1" lang="en-US" sz="3600" i="1"/>
              <a:t>In re Debs</a:t>
            </a:r>
            <a:r>
              <a:rPr kumimoji="1" lang="en-US" sz="3600"/>
              <a:t> made the Sherman Act a great </a:t>
            </a:r>
            <a:r>
              <a:rPr kumimoji="1" lang="en-US" sz="3600" i="1" u="sng"/>
              <a:t>anti-labor</a:t>
            </a:r>
            <a:r>
              <a:rPr kumimoji="1" lang="en-US" sz="3600"/>
              <a:t> tool</a:t>
            </a:r>
          </a:p>
        </p:txBody>
      </p:sp>
      <p:pic>
        <p:nvPicPr>
          <p:cNvPr id="179207" name="Picture 7" descr="Photo of EUGENE DEBS (1855-1926). &#10;Eugene Victor Debs. American Socialist leader. Debs depicted as 'The Sower' in a cartoon by Art Young (1866-1943) for the Socialist Party of America."/>
          <p:cNvPicPr>
            <a:picLocks noChangeAspect="1" noChangeArrowheads="1"/>
          </p:cNvPicPr>
          <p:nvPr/>
        </p:nvPicPr>
        <p:blipFill>
          <a:blip r:embed="rId3" cstate="print"/>
          <a:srcRect b="9151"/>
          <a:stretch>
            <a:fillRect/>
          </a:stretch>
        </p:blipFill>
        <p:spPr bwMode="auto">
          <a:xfrm>
            <a:off x="4594225" y="1257300"/>
            <a:ext cx="4549775" cy="5600700"/>
          </a:xfrm>
          <a:prstGeom prst="rect">
            <a:avLst/>
          </a:prstGeom>
          <a:noFill/>
          <a:ln w="38100">
            <a:solidFill>
              <a:schemeClr val="tx1"/>
            </a:solidFill>
            <a:miter lim="800000"/>
            <a:headEnd/>
            <a:tailEnd/>
          </a:ln>
        </p:spPr>
      </p:pic>
      <p:pic>
        <p:nvPicPr>
          <p:cNvPr id="179209" name="Picture 9" descr="Photo of EUGENE V. DEBS CARTOON. &#10;King Debs. American cartoon by W.A. Rogers, 1894, on the support given by Eugene V. Debs' American Railway Union to the strikers of the Pullman Palace Car Company."/>
          <p:cNvPicPr>
            <a:picLocks noChangeAspect="1" noChangeArrowheads="1"/>
          </p:cNvPicPr>
          <p:nvPr/>
        </p:nvPicPr>
        <p:blipFill>
          <a:blip r:embed="rId4" cstate="print"/>
          <a:srcRect l="6761" b="13907"/>
          <a:stretch>
            <a:fillRect/>
          </a:stretch>
        </p:blipFill>
        <p:spPr bwMode="auto">
          <a:xfrm>
            <a:off x="0" y="1219200"/>
            <a:ext cx="4448175" cy="55626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9209"/>
                                        </p:tgtEl>
                                        <p:attrNameLst>
                                          <p:attrName>style.visibility</p:attrName>
                                        </p:attrNameLst>
                                      </p:cBhvr>
                                      <p:to>
                                        <p:strVal val="visible"/>
                                      </p:to>
                                    </p:set>
                                    <p:anim calcmode="lin" valueType="num">
                                      <p:cBhvr>
                                        <p:cTn id="7" dur="500" fill="hold"/>
                                        <p:tgtEl>
                                          <p:spTgt spid="179209"/>
                                        </p:tgtEl>
                                        <p:attrNameLst>
                                          <p:attrName>ppt_w</p:attrName>
                                        </p:attrNameLst>
                                      </p:cBhvr>
                                      <p:tavLst>
                                        <p:tav tm="0">
                                          <p:val>
                                            <p:fltVal val="0"/>
                                          </p:val>
                                        </p:tav>
                                        <p:tav tm="100000">
                                          <p:val>
                                            <p:strVal val="#ppt_w"/>
                                          </p:val>
                                        </p:tav>
                                      </p:tavLst>
                                    </p:anim>
                                    <p:anim calcmode="lin" valueType="num">
                                      <p:cBhvr>
                                        <p:cTn id="8" dur="500" fill="hold"/>
                                        <p:tgtEl>
                                          <p:spTgt spid="179209"/>
                                        </p:tgtEl>
                                        <p:attrNameLst>
                                          <p:attrName>ppt_h</p:attrName>
                                        </p:attrNameLst>
                                      </p:cBhvr>
                                      <p:tavLst>
                                        <p:tav tm="0">
                                          <p:val>
                                            <p:fltVal val="0"/>
                                          </p:val>
                                        </p:tav>
                                        <p:tav tm="100000">
                                          <p:val>
                                            <p:strVal val="#ppt_h"/>
                                          </p:val>
                                        </p:tav>
                                      </p:tavLst>
                                    </p:anim>
                                    <p:animEffect transition="in" filter="fade">
                                      <p:cBhvr>
                                        <p:cTn id="9" dur="500"/>
                                        <p:tgtEl>
                                          <p:spTgt spid="179209"/>
                                        </p:tgtEl>
                                      </p:cBhvr>
                                    </p:animEffect>
                                  </p:childTnLst>
                                </p:cTn>
                              </p:par>
                              <p:par>
                                <p:cTn id="10" presetID="53" presetClass="entr" presetSubtype="0" fill="hold" nodeType="withEffect">
                                  <p:stCondLst>
                                    <p:cond delay="0"/>
                                  </p:stCondLst>
                                  <p:childTnLst>
                                    <p:set>
                                      <p:cBhvr>
                                        <p:cTn id="11" dur="1" fill="hold">
                                          <p:stCondLst>
                                            <p:cond delay="0"/>
                                          </p:stCondLst>
                                        </p:cTn>
                                        <p:tgtEl>
                                          <p:spTgt spid="179207"/>
                                        </p:tgtEl>
                                        <p:attrNameLst>
                                          <p:attrName>style.visibility</p:attrName>
                                        </p:attrNameLst>
                                      </p:cBhvr>
                                      <p:to>
                                        <p:strVal val="visible"/>
                                      </p:to>
                                    </p:set>
                                    <p:anim calcmode="lin" valueType="num">
                                      <p:cBhvr>
                                        <p:cTn id="12" dur="500" fill="hold"/>
                                        <p:tgtEl>
                                          <p:spTgt spid="179207"/>
                                        </p:tgtEl>
                                        <p:attrNameLst>
                                          <p:attrName>ppt_w</p:attrName>
                                        </p:attrNameLst>
                                      </p:cBhvr>
                                      <p:tavLst>
                                        <p:tav tm="0">
                                          <p:val>
                                            <p:fltVal val="0"/>
                                          </p:val>
                                        </p:tav>
                                        <p:tav tm="100000">
                                          <p:val>
                                            <p:strVal val="#ppt_w"/>
                                          </p:val>
                                        </p:tav>
                                      </p:tavLst>
                                    </p:anim>
                                    <p:anim calcmode="lin" valueType="num">
                                      <p:cBhvr>
                                        <p:cTn id="13" dur="500" fill="hold"/>
                                        <p:tgtEl>
                                          <p:spTgt spid="179207"/>
                                        </p:tgtEl>
                                        <p:attrNameLst>
                                          <p:attrName>ppt_h</p:attrName>
                                        </p:attrNameLst>
                                      </p:cBhvr>
                                      <p:tavLst>
                                        <p:tav tm="0">
                                          <p:val>
                                            <p:fltVal val="0"/>
                                          </p:val>
                                        </p:tav>
                                        <p:tav tm="100000">
                                          <p:val>
                                            <p:strVal val="#ppt_h"/>
                                          </p:val>
                                        </p:tav>
                                      </p:tavLst>
                                    </p:anim>
                                    <p:animEffect transition="in" filter="fade">
                                      <p:cBhvr>
                                        <p:cTn id="14" dur="500"/>
                                        <p:tgtEl>
                                          <p:spTgt spid="17920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179209"/>
                                        </p:tgtEl>
                                        <p:attrNameLst>
                                          <p:attrName>ppt_w</p:attrName>
                                        </p:attrNameLst>
                                      </p:cBhvr>
                                      <p:tavLst>
                                        <p:tav tm="0">
                                          <p:val>
                                            <p:strVal val="ppt_w"/>
                                          </p:val>
                                        </p:tav>
                                        <p:tav tm="100000">
                                          <p:val>
                                            <p:fltVal val="0"/>
                                          </p:val>
                                        </p:tav>
                                      </p:tavLst>
                                    </p:anim>
                                    <p:anim calcmode="lin" valueType="num">
                                      <p:cBhvr>
                                        <p:cTn id="19" dur="500"/>
                                        <p:tgtEl>
                                          <p:spTgt spid="179209"/>
                                        </p:tgtEl>
                                        <p:attrNameLst>
                                          <p:attrName>ppt_h</p:attrName>
                                        </p:attrNameLst>
                                      </p:cBhvr>
                                      <p:tavLst>
                                        <p:tav tm="0">
                                          <p:val>
                                            <p:strVal val="ppt_h"/>
                                          </p:val>
                                        </p:tav>
                                        <p:tav tm="100000">
                                          <p:val>
                                            <p:fltVal val="0"/>
                                          </p:val>
                                        </p:tav>
                                      </p:tavLst>
                                    </p:anim>
                                    <p:animEffect transition="out" filter="fade">
                                      <p:cBhvr>
                                        <p:cTn id="20" dur="500"/>
                                        <p:tgtEl>
                                          <p:spTgt spid="179209"/>
                                        </p:tgtEl>
                                      </p:cBhvr>
                                    </p:animEffect>
                                    <p:set>
                                      <p:cBhvr>
                                        <p:cTn id="21" dur="1" fill="hold">
                                          <p:stCondLst>
                                            <p:cond delay="499"/>
                                          </p:stCondLst>
                                        </p:cTn>
                                        <p:tgtEl>
                                          <p:spTgt spid="179209"/>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179207"/>
                                        </p:tgtEl>
                                        <p:attrNameLst>
                                          <p:attrName>ppt_w</p:attrName>
                                        </p:attrNameLst>
                                      </p:cBhvr>
                                      <p:tavLst>
                                        <p:tav tm="0">
                                          <p:val>
                                            <p:strVal val="ppt_w"/>
                                          </p:val>
                                        </p:tav>
                                        <p:tav tm="100000">
                                          <p:val>
                                            <p:fltVal val="0"/>
                                          </p:val>
                                        </p:tav>
                                      </p:tavLst>
                                    </p:anim>
                                    <p:anim calcmode="lin" valueType="num">
                                      <p:cBhvr>
                                        <p:cTn id="24" dur="500"/>
                                        <p:tgtEl>
                                          <p:spTgt spid="179207"/>
                                        </p:tgtEl>
                                        <p:attrNameLst>
                                          <p:attrName>ppt_h</p:attrName>
                                        </p:attrNameLst>
                                      </p:cBhvr>
                                      <p:tavLst>
                                        <p:tav tm="0">
                                          <p:val>
                                            <p:strVal val="ppt_h"/>
                                          </p:val>
                                        </p:tav>
                                        <p:tav tm="100000">
                                          <p:val>
                                            <p:fltVal val="0"/>
                                          </p:val>
                                        </p:tav>
                                      </p:tavLst>
                                    </p:anim>
                                    <p:animEffect transition="out" filter="fade">
                                      <p:cBhvr>
                                        <p:cTn id="25" dur="500"/>
                                        <p:tgtEl>
                                          <p:spTgt spid="179207"/>
                                        </p:tgtEl>
                                      </p:cBhvr>
                                    </p:animEffect>
                                    <p:set>
                                      <p:cBhvr>
                                        <p:cTn id="26" dur="1" fill="hold">
                                          <p:stCondLst>
                                            <p:cond delay="499"/>
                                          </p:stCondLst>
                                        </p:cTn>
                                        <p:tgtEl>
                                          <p:spTgt spid="179207"/>
                                        </p:tgtEl>
                                        <p:attrNameLst>
                                          <p:attrName>style.visibility</p:attrName>
                                        </p:attrNameLst>
                                      </p:cBhvr>
                                      <p:to>
                                        <p:strVal val="hidden"/>
                                      </p:to>
                                    </p:set>
                                  </p:childTnLst>
                                </p:cTn>
                              </p:par>
                              <p:par>
                                <p:cTn id="27" presetID="53" presetClass="entr" presetSubtype="0" fill="hold" grpId="0" nodeType="withEffect">
                                  <p:stCondLst>
                                    <p:cond delay="0"/>
                                  </p:stCondLst>
                                  <p:childTnLst>
                                    <p:set>
                                      <p:cBhvr>
                                        <p:cTn id="28" dur="1" fill="hold">
                                          <p:stCondLst>
                                            <p:cond delay="0"/>
                                          </p:stCondLst>
                                        </p:cTn>
                                        <p:tgtEl>
                                          <p:spTgt spid="179204"/>
                                        </p:tgtEl>
                                        <p:attrNameLst>
                                          <p:attrName>style.visibility</p:attrName>
                                        </p:attrNameLst>
                                      </p:cBhvr>
                                      <p:to>
                                        <p:strVal val="visible"/>
                                      </p:to>
                                    </p:set>
                                    <p:anim calcmode="lin" valueType="num">
                                      <p:cBhvr>
                                        <p:cTn id="29" dur="500" fill="hold"/>
                                        <p:tgtEl>
                                          <p:spTgt spid="179204"/>
                                        </p:tgtEl>
                                        <p:attrNameLst>
                                          <p:attrName>ppt_w</p:attrName>
                                        </p:attrNameLst>
                                      </p:cBhvr>
                                      <p:tavLst>
                                        <p:tav tm="0">
                                          <p:val>
                                            <p:fltVal val="0"/>
                                          </p:val>
                                        </p:tav>
                                        <p:tav tm="100000">
                                          <p:val>
                                            <p:strVal val="#ppt_w"/>
                                          </p:val>
                                        </p:tav>
                                      </p:tavLst>
                                    </p:anim>
                                    <p:anim calcmode="lin" valueType="num">
                                      <p:cBhvr>
                                        <p:cTn id="30" dur="500" fill="hold"/>
                                        <p:tgtEl>
                                          <p:spTgt spid="179204"/>
                                        </p:tgtEl>
                                        <p:attrNameLst>
                                          <p:attrName>ppt_h</p:attrName>
                                        </p:attrNameLst>
                                      </p:cBhvr>
                                      <p:tavLst>
                                        <p:tav tm="0">
                                          <p:val>
                                            <p:fltVal val="0"/>
                                          </p:val>
                                        </p:tav>
                                        <p:tav tm="100000">
                                          <p:val>
                                            <p:strVal val="#ppt_h"/>
                                          </p:val>
                                        </p:tav>
                                      </p:tavLst>
                                    </p:anim>
                                    <p:animEffect transition="in" filter="fade">
                                      <p:cBhvr>
                                        <p:cTn id="31" dur="500"/>
                                        <p:tgtEl>
                                          <p:spTgt spid="179204"/>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179205"/>
                                        </p:tgtEl>
                                        <p:attrNameLst>
                                          <p:attrName>style.visibility</p:attrName>
                                        </p:attrNameLst>
                                      </p:cBhvr>
                                      <p:to>
                                        <p:strVal val="visible"/>
                                      </p:to>
                                    </p:set>
                                    <p:anim calcmode="lin" valueType="num">
                                      <p:cBhvr>
                                        <p:cTn id="35" dur="500" fill="hold"/>
                                        <p:tgtEl>
                                          <p:spTgt spid="179205"/>
                                        </p:tgtEl>
                                        <p:attrNameLst>
                                          <p:attrName>ppt_w</p:attrName>
                                        </p:attrNameLst>
                                      </p:cBhvr>
                                      <p:tavLst>
                                        <p:tav tm="0">
                                          <p:val>
                                            <p:fltVal val="0"/>
                                          </p:val>
                                        </p:tav>
                                        <p:tav tm="100000">
                                          <p:val>
                                            <p:strVal val="#ppt_w"/>
                                          </p:val>
                                        </p:tav>
                                      </p:tavLst>
                                    </p:anim>
                                    <p:anim calcmode="lin" valueType="num">
                                      <p:cBhvr>
                                        <p:cTn id="36" dur="500" fill="hold"/>
                                        <p:tgtEl>
                                          <p:spTgt spid="179205"/>
                                        </p:tgtEl>
                                        <p:attrNameLst>
                                          <p:attrName>ppt_h</p:attrName>
                                        </p:attrNameLst>
                                      </p:cBhvr>
                                      <p:tavLst>
                                        <p:tav tm="0">
                                          <p:val>
                                            <p:fltVal val="0"/>
                                          </p:val>
                                        </p:tav>
                                        <p:tav tm="100000">
                                          <p:val>
                                            <p:strVal val="#ppt_h"/>
                                          </p:val>
                                        </p:tav>
                                      </p:tavLst>
                                    </p:anim>
                                    <p:animEffect transition="in" filter="fade">
                                      <p:cBhvr>
                                        <p:cTn id="37"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762000" y="228600"/>
            <a:ext cx="8382000" cy="6629400"/>
          </a:xfrm>
        </p:spPr>
        <p:txBody>
          <a:bodyPr/>
          <a:lstStyle/>
          <a:p>
            <a:r>
              <a:rPr lang="en-US" u="sng">
                <a:effectLst>
                  <a:outerShdw blurRad="38100" dist="38100" dir="2700000" algn="tl">
                    <a:srgbClr val="C0C0C0"/>
                  </a:outerShdw>
                </a:effectLst>
              </a:rPr>
              <a:t>Essential Question</a:t>
            </a:r>
            <a:r>
              <a:rPr lang="en-US"/>
              <a:t>:</a:t>
            </a:r>
          </a:p>
          <a:p>
            <a:pPr lvl="1"/>
            <a:r>
              <a:rPr lang="en-US"/>
              <a:t>What factors led to the rise of the Populist Party, what were the Populists’ demands, &amp; why were the Populists not more effective in meeting the needs of Americans living in the West?</a:t>
            </a:r>
          </a:p>
          <a:p>
            <a:endParaRPr lang="en-US" sz="2000" u="sng">
              <a:solidFill>
                <a:schemeClr val="hlink"/>
              </a:solidFill>
              <a:effectLst>
                <a:outerShdw blurRad="38100" dist="38100" dir="2700000" algn="tl">
                  <a:srgbClr val="C0C0C0"/>
                </a:outerShdw>
              </a:effectLst>
            </a:endParaRPr>
          </a:p>
          <a:p>
            <a:r>
              <a:rPr lang="en-US" u="sng">
                <a:solidFill>
                  <a:schemeClr val="hlink"/>
                </a:solidFill>
                <a:effectLst>
                  <a:outerShdw blurRad="38100" dist="38100" dir="2700000" algn="tl">
                    <a:srgbClr val="C0C0C0"/>
                  </a:outerShdw>
                </a:effectLst>
              </a:rPr>
              <a:t>Reading Quiz 20A (p. 684-700)</a:t>
            </a:r>
            <a:endParaRPr lang="en-US">
              <a:solidFill>
                <a:schemeClr val="hlin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25577" y="228600"/>
            <a:ext cx="8322165" cy="5257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0"/>
            <a:ext cx="8305800" cy="6494085"/>
          </a:xfrm>
          <a:prstGeom prst="rect">
            <a:avLst/>
          </a:prstGeom>
        </p:spPr>
        <p:txBody>
          <a:bodyPr wrap="square">
            <a:spAutoFit/>
          </a:bodyPr>
          <a:lstStyle/>
          <a:p>
            <a:r>
              <a:rPr lang="en-US" sz="3200" dirty="0" smtClean="0"/>
              <a:t>In San Francisco, Irish-born </a:t>
            </a:r>
            <a:r>
              <a:rPr lang="en-US" sz="3200" b="1" dirty="0" smtClean="0"/>
              <a:t>Denis Kearney </a:t>
            </a:r>
            <a:r>
              <a:rPr lang="en-US" sz="3200" dirty="0" smtClean="0"/>
              <a:t>incited his followers to terrorize the Chinese.</a:t>
            </a:r>
          </a:p>
          <a:p>
            <a:r>
              <a:rPr lang="en-US" sz="3200" dirty="0" smtClean="0"/>
              <a:t>In 1879, Congress passed a bill severely restricting the influx of Chinese immigrants (most of whom were males who had come to California to work on the railroads), but Hayes vetoed the bill on grounds that it violated an existing treaty with China. </a:t>
            </a:r>
          </a:p>
          <a:p>
            <a:endParaRPr lang="en-US" sz="3200" dirty="0" smtClean="0"/>
          </a:p>
          <a:p>
            <a:pPr marL="742950" lvl="1" indent="-285750"/>
            <a:r>
              <a:rPr lang="en-US" sz="3200" dirty="0" smtClean="0"/>
              <a:t>After Hayes left office, the </a:t>
            </a:r>
            <a:r>
              <a:rPr lang="en-US" sz="3200" b="1" dirty="0" smtClean="0"/>
              <a:t>Chinese Exclusion Act</a:t>
            </a:r>
            <a:r>
              <a:rPr lang="en-US" sz="3200" dirty="0" smtClean="0"/>
              <a:t>, passed in 1882, was passed, barring any Chinese from entering the United States—the first law limiting immigration.</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90600" y="0"/>
            <a:ext cx="8194816" cy="594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
            <a:ext cx="7544874" cy="6586418"/>
          </a:xfrm>
          <a:prstGeom prst="rect">
            <a:avLst/>
          </a:prstGeom>
        </p:spPr>
        <p:txBody>
          <a:bodyPr wrap="square">
            <a:spAutoFit/>
          </a:bodyPr>
          <a:lstStyle/>
          <a:p>
            <a:r>
              <a:rPr lang="en-US" sz="2000" b="1" u="sng" dirty="0">
                <a:solidFill>
                  <a:srgbClr val="FF0000"/>
                </a:solidFill>
              </a:rPr>
              <a:t>X. Class Conflicts and Ethnic </a:t>
            </a:r>
            <a:r>
              <a:rPr lang="en-US" sz="2000" b="1" u="sng" dirty="0" smtClean="0">
                <a:solidFill>
                  <a:srgbClr val="FF0000"/>
                </a:solidFill>
              </a:rPr>
              <a:t>Clashes</a:t>
            </a:r>
          </a:p>
          <a:p>
            <a:endParaRPr lang="en-US" dirty="0"/>
          </a:p>
          <a:p>
            <a:pPr>
              <a:buFont typeface="+mj-lt"/>
              <a:buAutoNum type="arabicPeriod"/>
            </a:pPr>
            <a:r>
              <a:rPr lang="en-US" sz="3200" dirty="0"/>
              <a:t>In 1877, the presidents of the nation’s four largest railroads decided to cut wages by 10%. Workers struck back, stopping work, and when President Hayes sent troops to stop this, violence erupted, and more than 100 people died in the several weeks of chaos.</a:t>
            </a:r>
          </a:p>
          <a:p>
            <a:pPr>
              <a:buFont typeface="+mj-lt"/>
              <a:buAutoNum type="arabicPeriod"/>
            </a:pPr>
            <a:r>
              <a:rPr lang="en-US" sz="3200" dirty="0"/>
              <a:t>The failure of the railroad strike showed the weakness of the labor movement, but this was partly caused by friction between races, especially between the Irish and the Chinese</a:t>
            </a:r>
            <a:r>
              <a:rPr lang="en-US" sz="3200" dirty="0" smtClean="0"/>
              <a:t>.</a:t>
            </a:r>
            <a:endParaRPr lang="en-US" sz="3200" dirty="0"/>
          </a:p>
        </p:txBody>
      </p:sp>
    </p:spTree>
    <p:extLst>
      <p:ext uri="{BB962C8B-B14F-4D97-AF65-F5344CB8AC3E}">
        <p14:creationId xmlns:p14="http://schemas.microsoft.com/office/powerpoint/2010/main" xmlns="" val="217935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0"/>
            <a:ext cx="8229600" cy="2554545"/>
          </a:xfrm>
          <a:prstGeom prst="rect">
            <a:avLst/>
          </a:prstGeom>
        </p:spPr>
        <p:txBody>
          <a:bodyPr wrap="square">
            <a:spAutoFit/>
          </a:bodyPr>
          <a:lstStyle/>
          <a:p>
            <a:r>
              <a:rPr lang="en-US" sz="3200" dirty="0" smtClean="0"/>
              <a:t>In the 1870s and the 1880s, Republican infighting was led by rivals </a:t>
            </a:r>
            <a:r>
              <a:rPr lang="en-US" sz="3200" b="1" dirty="0" smtClean="0"/>
              <a:t>Roscoe Conkling</a:t>
            </a:r>
            <a:r>
              <a:rPr lang="en-US" sz="3200" dirty="0" smtClean="0"/>
              <a:t> (</a:t>
            </a:r>
            <a:r>
              <a:rPr lang="en-US" sz="3200" b="1" dirty="0" smtClean="0"/>
              <a:t>Stalwarts</a:t>
            </a:r>
            <a:r>
              <a:rPr lang="en-US" sz="3200" dirty="0" smtClean="0"/>
              <a:t>) and </a:t>
            </a:r>
            <a:r>
              <a:rPr lang="en-US" sz="3200" b="1" dirty="0" smtClean="0"/>
              <a:t>James G. Blaine</a:t>
            </a:r>
            <a:r>
              <a:rPr lang="en-US" sz="3200" dirty="0" smtClean="0"/>
              <a:t> (</a:t>
            </a:r>
            <a:r>
              <a:rPr lang="en-US" sz="3200" b="1" dirty="0" smtClean="0"/>
              <a:t>Half-Breeds</a:t>
            </a:r>
            <a:r>
              <a:rPr lang="en-US" sz="3200" dirty="0" smtClean="0"/>
              <a:t>), who bickered and deadlocked their party.</a:t>
            </a:r>
            <a:endParaRPr lang="en-US" sz="3200" dirty="0"/>
          </a:p>
        </p:txBody>
      </p:sp>
      <p:pic>
        <p:nvPicPr>
          <p:cNvPr id="4" name="Picture 3"/>
          <p:cNvPicPr>
            <a:picLocks noChangeAspect="1"/>
          </p:cNvPicPr>
          <p:nvPr/>
        </p:nvPicPr>
        <p:blipFill>
          <a:blip r:embed="rId2" cstate="print"/>
          <a:stretch>
            <a:fillRect/>
          </a:stretch>
        </p:blipFill>
        <p:spPr>
          <a:xfrm>
            <a:off x="838200" y="2743200"/>
            <a:ext cx="3429000" cy="3778856"/>
          </a:xfrm>
          <a:prstGeom prst="rect">
            <a:avLst/>
          </a:prstGeom>
        </p:spPr>
      </p:pic>
      <p:pic>
        <p:nvPicPr>
          <p:cNvPr id="5" name="Picture 4"/>
          <p:cNvPicPr>
            <a:picLocks noChangeAspect="1"/>
          </p:cNvPicPr>
          <p:nvPr/>
        </p:nvPicPr>
        <p:blipFill>
          <a:blip r:embed="rId3" cstate="print"/>
          <a:stretch>
            <a:fillRect/>
          </a:stretch>
        </p:blipFill>
        <p:spPr>
          <a:xfrm>
            <a:off x="5334000" y="2590800"/>
            <a:ext cx="3581400" cy="39013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7086600" cy="6709529"/>
          </a:xfrm>
          <a:prstGeom prst="rect">
            <a:avLst/>
          </a:prstGeom>
        </p:spPr>
        <p:txBody>
          <a:bodyPr wrap="square">
            <a:spAutoFit/>
          </a:bodyPr>
          <a:lstStyle/>
          <a:p>
            <a:r>
              <a:rPr lang="en-US" sz="2000" b="1" u="sng" dirty="0">
                <a:solidFill>
                  <a:srgbClr val="FF0000"/>
                </a:solidFill>
              </a:rPr>
              <a:t>XI. Garfield and </a:t>
            </a:r>
            <a:r>
              <a:rPr lang="en-US" sz="2000" b="1" u="sng" dirty="0" smtClean="0">
                <a:solidFill>
                  <a:srgbClr val="FF0000"/>
                </a:solidFill>
              </a:rPr>
              <a:t>Arthur</a:t>
            </a:r>
          </a:p>
          <a:p>
            <a:endParaRPr lang="en-US" dirty="0"/>
          </a:p>
          <a:p>
            <a:pPr>
              <a:buFont typeface="+mj-lt"/>
              <a:buAutoNum type="arabicPeriod"/>
            </a:pPr>
            <a:r>
              <a:rPr lang="en-US" sz="2800" dirty="0"/>
              <a:t>James A. Garfield </a:t>
            </a:r>
          </a:p>
          <a:p>
            <a:pPr marL="742950" lvl="1" indent="-285750">
              <a:buFont typeface="+mj-lt"/>
              <a:buAutoNum type="arabicPeriod"/>
            </a:pPr>
            <a:r>
              <a:rPr lang="en-US" sz="2800" dirty="0"/>
              <a:t>In 1880, the Republicans nominated </a:t>
            </a:r>
            <a:r>
              <a:rPr lang="en-US" sz="2800" b="1" dirty="0"/>
              <a:t>James A. Garfield</a:t>
            </a:r>
            <a:r>
              <a:rPr lang="en-US" sz="2800" dirty="0"/>
              <a:t>, a man from Ohio who had risen to the rank of major general in the Civil War, and as his running mate, a notorious </a:t>
            </a:r>
            <a:r>
              <a:rPr lang="en-US" sz="2800" b="1" dirty="0"/>
              <a:t>Stalwart</a:t>
            </a:r>
            <a:r>
              <a:rPr lang="en-US" sz="2800" dirty="0"/>
              <a:t> (supporter of Roscoe Conkling) was chosen: Chester A. Arthur of New York.</a:t>
            </a:r>
          </a:p>
          <a:p>
            <a:pPr marL="742950" lvl="1" indent="-285750">
              <a:buFont typeface="+mj-lt"/>
              <a:buAutoNum type="arabicPeriod"/>
            </a:pPr>
            <a:r>
              <a:rPr lang="en-US" sz="2800" dirty="0"/>
              <a:t>The Democrats chose </a:t>
            </a:r>
            <a:r>
              <a:rPr lang="en-US" sz="2800" b="1" dirty="0"/>
              <a:t>Winfield S. Hancock</a:t>
            </a:r>
            <a:r>
              <a:rPr lang="en-US" sz="2800" dirty="0"/>
              <a:t>, a Civil War general who appealed to the South due to his fair treatment of it during Reconstruction and a veteran who had been wounded at Gettysburg, and thus appealed to veterans</a:t>
            </a:r>
            <a:r>
              <a:rPr lang="en-US" sz="2800" dirty="0" smtClean="0"/>
              <a:t>.</a:t>
            </a:r>
            <a:endParaRPr lang="en-US" sz="2800" dirty="0"/>
          </a:p>
        </p:txBody>
      </p:sp>
      <p:pic>
        <p:nvPicPr>
          <p:cNvPr id="3" name="Picture 2"/>
          <p:cNvPicPr>
            <a:picLocks noChangeAspect="1"/>
          </p:cNvPicPr>
          <p:nvPr/>
        </p:nvPicPr>
        <p:blipFill>
          <a:blip r:embed="rId2" cstate="print"/>
          <a:stretch>
            <a:fillRect/>
          </a:stretch>
        </p:blipFill>
        <p:spPr>
          <a:xfrm>
            <a:off x="7402887" y="0"/>
            <a:ext cx="1741113" cy="2784421"/>
          </a:xfrm>
          <a:prstGeom prst="rect">
            <a:avLst/>
          </a:prstGeom>
        </p:spPr>
      </p:pic>
      <p:pic>
        <p:nvPicPr>
          <p:cNvPr id="4" name="Picture 3"/>
          <p:cNvPicPr>
            <a:picLocks noChangeAspect="1"/>
          </p:cNvPicPr>
          <p:nvPr/>
        </p:nvPicPr>
        <p:blipFill>
          <a:blip r:embed="rId3" cstate="print"/>
          <a:stretch>
            <a:fillRect/>
          </a:stretch>
        </p:blipFill>
        <p:spPr>
          <a:xfrm>
            <a:off x="7402887" y="4329917"/>
            <a:ext cx="1741113" cy="2528083"/>
          </a:xfrm>
          <a:prstGeom prst="rect">
            <a:avLst/>
          </a:prstGeom>
        </p:spPr>
      </p:pic>
    </p:spTree>
    <p:extLst>
      <p:ext uri="{BB962C8B-B14F-4D97-AF65-F5344CB8AC3E}">
        <p14:creationId xmlns:p14="http://schemas.microsoft.com/office/powerpoint/2010/main" xmlns="" val="387335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38200" y="0"/>
            <a:ext cx="8305800" cy="6858000"/>
          </a:xfrm>
        </p:spPr>
        <p:txBody>
          <a:bodyPr/>
          <a:lstStyle/>
          <a:p>
            <a:r>
              <a:rPr lang="en-US" sz="5400" i="1"/>
              <a:t>Rank order the following Gilded Age presidents in order of their significance in </a:t>
            </a:r>
            <a:r>
              <a:rPr lang="en-US" sz="5400" i="1" u="sng"/>
              <a:t>American history:</a:t>
            </a:r>
            <a:br>
              <a:rPr lang="en-US" sz="5400" i="1" u="sng"/>
            </a:br>
            <a:r>
              <a:rPr lang="en-US" sz="5400">
                <a:solidFill>
                  <a:schemeClr val="folHlink"/>
                </a:solidFill>
              </a:rPr>
              <a:t>Grant,</a:t>
            </a:r>
            <a:r>
              <a:rPr lang="en-US" sz="5400"/>
              <a:t> </a:t>
            </a:r>
            <a:r>
              <a:rPr lang="en-US" sz="5400">
                <a:solidFill>
                  <a:srgbClr val="FF3300"/>
                </a:solidFill>
              </a:rPr>
              <a:t>Hayes,</a:t>
            </a:r>
            <a:r>
              <a:rPr lang="en-US" sz="5400"/>
              <a:t> </a:t>
            </a:r>
            <a:r>
              <a:rPr lang="en-US" sz="5400">
                <a:solidFill>
                  <a:srgbClr val="003300"/>
                </a:solidFill>
              </a:rPr>
              <a:t>Garfield,</a:t>
            </a:r>
            <a:r>
              <a:rPr lang="en-US" sz="5400"/>
              <a:t> </a:t>
            </a:r>
            <a:r>
              <a:rPr lang="en-US" sz="5400">
                <a:solidFill>
                  <a:srgbClr val="0000CC"/>
                </a:solidFill>
              </a:rPr>
              <a:t>Arthur,</a:t>
            </a:r>
            <a:r>
              <a:rPr lang="en-US" sz="5400"/>
              <a:t> </a:t>
            </a:r>
            <a:r>
              <a:rPr lang="en-US" sz="5400">
                <a:solidFill>
                  <a:srgbClr val="660066"/>
                </a:solidFill>
              </a:rPr>
              <a:t>Cleveland,</a:t>
            </a:r>
            <a:r>
              <a:rPr lang="en-US" sz="5400"/>
              <a:t> </a:t>
            </a:r>
            <a:r>
              <a:rPr lang="en-US" sz="5400">
                <a:solidFill>
                  <a:srgbClr val="FF0066"/>
                </a:solidFill>
              </a:rPr>
              <a:t>Harrison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6494085"/>
          </a:xfrm>
          <a:prstGeom prst="rect">
            <a:avLst/>
          </a:prstGeom>
        </p:spPr>
        <p:txBody>
          <a:bodyPr wrap="square">
            <a:spAutoFit/>
          </a:bodyPr>
          <a:lstStyle/>
          <a:p>
            <a:pPr marL="742950" lvl="1" indent="-285750">
              <a:buFont typeface="+mj-lt"/>
              <a:buAutoNum type="arabicPeriod"/>
            </a:pPr>
            <a:r>
              <a:rPr lang="en-US" sz="3200" dirty="0" smtClean="0"/>
              <a:t>The campaign once again avoided touchy issues, and Garfield squeaked by in the popular vote (the electoral count was wider: 214 to 155). </a:t>
            </a:r>
          </a:p>
          <a:p>
            <a:pPr marL="1143000" lvl="2" indent="-228600">
              <a:buFont typeface="+mj-lt"/>
              <a:buAutoNum type="arabicPeriod"/>
            </a:pPr>
            <a:r>
              <a:rPr lang="en-US" sz="3200" dirty="0" smtClean="0"/>
              <a:t>Garfield was a good person, but he hated to hurt people’s feelings and say “no.”</a:t>
            </a:r>
          </a:p>
          <a:p>
            <a:pPr marL="742950" lvl="1" indent="-285750">
              <a:buFont typeface="+mj-lt"/>
              <a:buAutoNum type="arabicPeriod"/>
            </a:pPr>
            <a:r>
              <a:rPr lang="en-US" sz="3200" dirty="0" smtClean="0"/>
              <a:t>Garfield named James G. Blaine to the position of Secretary of the State, and he made other anti-Stalwart acts, but on September 19, 1881, Garfield died after having been shot by a crazy but disappointed office seeker, </a:t>
            </a:r>
            <a:r>
              <a:rPr lang="en-US" sz="3200" b="1" dirty="0" smtClean="0"/>
              <a:t>Charles J. </a:t>
            </a:r>
            <a:r>
              <a:rPr lang="en-US" sz="3200" b="1" dirty="0" err="1" smtClean="0"/>
              <a:t>Guiteau</a:t>
            </a:r>
            <a:r>
              <a:rPr lang="en-US" sz="3200" dirty="0" smtClean="0"/>
              <a:t>, who, after being captured, used an early version of the “insanity defense” to avoid conviction (he was hanged anyway).</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8077200" cy="6001643"/>
          </a:xfrm>
          <a:prstGeom prst="rect">
            <a:avLst/>
          </a:prstGeom>
        </p:spPr>
        <p:txBody>
          <a:bodyPr wrap="square">
            <a:spAutoFit/>
          </a:bodyPr>
          <a:lstStyle/>
          <a:p>
            <a:r>
              <a:rPr lang="en-US" sz="3200" dirty="0" smtClean="0"/>
              <a:t>On July 2, 1881, he lay in wait for Garfield at the (since demolished) </a:t>
            </a:r>
            <a:r>
              <a:rPr lang="en-US" sz="3200" dirty="0" smtClean="0">
                <a:hlinkClick r:id="rId2" tooltip="Baltimore and Potomac Railroad Station"/>
              </a:rPr>
              <a:t>Baltimore and Potomac Railroad Station</a:t>
            </a:r>
            <a:r>
              <a:rPr lang="en-US" sz="3200" dirty="0" smtClean="0"/>
              <a:t>, getting his shoes shined, pacing, and engaging a cab to take him to the jail later. As Garfield entered the station, looking forward to a vacation with his wife in Long Branch, </a:t>
            </a:r>
            <a:r>
              <a:rPr lang="en-US" sz="3200" dirty="0" err="1" smtClean="0"/>
              <a:t>Guiteau</a:t>
            </a:r>
            <a:r>
              <a:rPr lang="en-US" sz="3200" dirty="0" smtClean="0"/>
              <a:t> stepped forward and shot Garfield twice from behind, the second shot piercing the first </a:t>
            </a:r>
            <a:r>
              <a:rPr lang="en-US" sz="3200" dirty="0" smtClean="0">
                <a:hlinkClick r:id="rId3" tooltip="Lumbar vertebrae"/>
              </a:rPr>
              <a:t>lumbar vertebra</a:t>
            </a:r>
            <a:r>
              <a:rPr lang="en-US" sz="3200" dirty="0" smtClean="0"/>
              <a:t> but missing the </a:t>
            </a:r>
            <a:r>
              <a:rPr lang="en-US" sz="3200" dirty="0" smtClean="0">
                <a:hlinkClick r:id="rId4" tooltip="Spinal cord"/>
              </a:rPr>
              <a:t>spinal cord</a:t>
            </a:r>
            <a:r>
              <a:rPr lang="en-US" sz="3200" dirty="0" smtClean="0"/>
              <a:t>. As he surrendered to authorities, </a:t>
            </a:r>
            <a:r>
              <a:rPr lang="en-US" sz="3200" dirty="0" err="1" smtClean="0"/>
              <a:t>Guiteau</a:t>
            </a:r>
            <a:r>
              <a:rPr lang="en-US" sz="3200" dirty="0" smtClean="0"/>
              <a:t> said: "I am a </a:t>
            </a:r>
            <a:r>
              <a:rPr lang="en-US" sz="3200" dirty="0" smtClean="0">
                <a:hlinkClick r:id="rId5" tooltip="Stalwart (politics)"/>
              </a:rPr>
              <a:t>Stalwart</a:t>
            </a:r>
            <a:r>
              <a:rPr lang="en-US" sz="3200" dirty="0" smtClean="0"/>
              <a:t> of the Stalwarts. ... [Chester A.] </a:t>
            </a:r>
            <a:r>
              <a:rPr lang="en-US" sz="3200" dirty="0" smtClean="0">
                <a:hlinkClick r:id="rId6" tooltip="Chester A. Arthur"/>
              </a:rPr>
              <a:t>Arthur</a:t>
            </a:r>
            <a:r>
              <a:rPr lang="en-US" sz="3200" dirty="0" smtClean="0"/>
              <a:t> is president now!'"</a:t>
            </a: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5896378" cy="5109091"/>
          </a:xfrm>
          <a:prstGeom prst="rect">
            <a:avLst/>
          </a:prstGeom>
        </p:spPr>
        <p:txBody>
          <a:bodyPr wrap="square">
            <a:spAutoFit/>
          </a:bodyPr>
          <a:lstStyle/>
          <a:p>
            <a:endParaRPr lang="en-US" dirty="0" smtClean="0"/>
          </a:p>
          <a:p>
            <a:r>
              <a:rPr lang="en-US" sz="2800" dirty="0" smtClean="0"/>
              <a:t>Chester </a:t>
            </a:r>
            <a:r>
              <a:rPr lang="en-US" sz="2800" dirty="0"/>
              <a:t>Arthur </a:t>
            </a:r>
            <a:endParaRPr lang="en-US" sz="2800" dirty="0" smtClean="0"/>
          </a:p>
          <a:p>
            <a:endParaRPr lang="en-US" sz="2800" dirty="0"/>
          </a:p>
          <a:p>
            <a:pPr marL="742950" lvl="1" indent="-285750"/>
            <a:r>
              <a:rPr lang="en-US" sz="2800" dirty="0"/>
              <a:t>Chester Arthur didn’t seem to be a good fit for the presidency, but he surprised many by giving the cold shoulder to Stalwarts, his chief supporters, and by calling for reform, a call heeded by the Republican party as it began to show newly found enthusiasm for reform</a:t>
            </a:r>
            <a:r>
              <a:rPr lang="en-US" sz="2800" dirty="0" smtClean="0"/>
              <a:t>.</a:t>
            </a:r>
            <a:endParaRPr lang="en-US" sz="2800" dirty="0"/>
          </a:p>
        </p:txBody>
      </p:sp>
      <p:pic>
        <p:nvPicPr>
          <p:cNvPr id="3" name="Picture 2"/>
          <p:cNvPicPr>
            <a:picLocks noChangeAspect="1"/>
          </p:cNvPicPr>
          <p:nvPr/>
        </p:nvPicPr>
        <p:blipFill>
          <a:blip r:embed="rId2" cstate="print"/>
          <a:stretch>
            <a:fillRect/>
          </a:stretch>
        </p:blipFill>
        <p:spPr>
          <a:xfrm>
            <a:off x="6248400" y="2286000"/>
            <a:ext cx="2895600" cy="3537170"/>
          </a:xfrm>
          <a:prstGeom prst="rect">
            <a:avLst/>
          </a:prstGeom>
        </p:spPr>
      </p:pic>
    </p:spTree>
    <p:extLst>
      <p:ext uri="{BB962C8B-B14F-4D97-AF65-F5344CB8AC3E}">
        <p14:creationId xmlns:p14="http://schemas.microsoft.com/office/powerpoint/2010/main" xmlns="" val="2244903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555641"/>
          </a:xfrm>
          <a:prstGeom prst="rect">
            <a:avLst/>
          </a:prstGeom>
        </p:spPr>
        <p:txBody>
          <a:bodyPr wrap="square">
            <a:spAutoFit/>
          </a:bodyPr>
          <a:lstStyle/>
          <a:p>
            <a:pPr marL="742950" lvl="1" indent="-285750">
              <a:buFont typeface="+mj-lt"/>
              <a:buAutoNum type="arabicPeriod"/>
            </a:pPr>
            <a:r>
              <a:rPr lang="en-US" sz="2800" dirty="0" smtClean="0"/>
              <a:t>The </a:t>
            </a:r>
            <a:r>
              <a:rPr lang="en-US" sz="2800" b="1" dirty="0" smtClean="0"/>
              <a:t>Pendleton Act</a:t>
            </a:r>
            <a:r>
              <a:rPr lang="en-US" sz="2800" dirty="0" smtClean="0"/>
              <a:t> of 1883, the so-called Magna Charta of civil-service reform (awarding of government jobs based on ability, not just because a buddy awarded the job), prohibited financial assessments on jobholders, including lowly scrubwomen, and established a merit system of making appointments to office on the basis of aptitude rather than “pull.” </a:t>
            </a:r>
          </a:p>
          <a:p>
            <a:pPr marL="742950" lvl="1" indent="-285750"/>
            <a:endParaRPr lang="en-US" sz="2800" dirty="0" smtClean="0"/>
          </a:p>
          <a:p>
            <a:pPr marL="1143000" lvl="2" indent="-228600">
              <a:buFont typeface="+mj-lt"/>
              <a:buAutoNum type="arabicPeriod"/>
            </a:pPr>
            <a:r>
              <a:rPr lang="en-US" sz="2800" dirty="0" smtClean="0"/>
              <a:t>It also set up a </a:t>
            </a:r>
            <a:r>
              <a:rPr lang="en-US" sz="2800" b="1" dirty="0" smtClean="0"/>
              <a:t>Civil Service Commission</a:t>
            </a:r>
            <a:r>
              <a:rPr lang="en-US" sz="2800" dirty="0" smtClean="0"/>
              <a:t>, charged with administering open competitive service, and offices not “classified” by the president remained the fought-over footballs of politics.</a:t>
            </a:r>
          </a:p>
          <a:p>
            <a:pPr marL="1143000" lvl="2" indent="-228600">
              <a:buFont typeface="+mj-lt"/>
              <a:buAutoNum type="arabicPeriod"/>
            </a:pPr>
            <a:r>
              <a:rPr lang="en-US" sz="2800" dirty="0" smtClean="0"/>
              <a:t>Luckily, Arthur cooperated, and by 1884, he had classified nearly 10% of all federal offices, or nearly 14,000 of them.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0"/>
            <a:ext cx="8458200" cy="1384995"/>
          </a:xfrm>
          <a:prstGeom prst="rect">
            <a:avLst/>
          </a:prstGeom>
        </p:spPr>
        <p:txBody>
          <a:bodyPr wrap="square">
            <a:spAutoFit/>
          </a:bodyPr>
          <a:lstStyle/>
          <a:p>
            <a:pPr marL="742950" lvl="1" indent="-285750"/>
            <a:r>
              <a:rPr lang="en-US" sz="2800" dirty="0" smtClean="0"/>
              <a:t>The Pendleton Act partially divided politics from patronage, but it drove politicians into “marriages of convenience” with business leaders.</a:t>
            </a:r>
            <a:endParaRPr lang="en-US" sz="2800" dirty="0"/>
          </a:p>
        </p:txBody>
      </p:sp>
      <p:pic>
        <p:nvPicPr>
          <p:cNvPr id="3" name="Picture 2"/>
          <p:cNvPicPr>
            <a:picLocks noChangeAspect="1"/>
          </p:cNvPicPr>
          <p:nvPr/>
        </p:nvPicPr>
        <p:blipFill>
          <a:blip r:embed="rId2" cstate="print"/>
          <a:stretch>
            <a:fillRect/>
          </a:stretch>
        </p:blipFill>
        <p:spPr>
          <a:xfrm>
            <a:off x="3276600" y="1562007"/>
            <a:ext cx="5039933" cy="494182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206" y="277169"/>
            <a:ext cx="8979794" cy="5570756"/>
          </a:xfrm>
          <a:prstGeom prst="rect">
            <a:avLst/>
          </a:prstGeom>
        </p:spPr>
        <p:txBody>
          <a:bodyPr wrap="square">
            <a:spAutoFit/>
          </a:bodyPr>
          <a:lstStyle/>
          <a:p>
            <a:r>
              <a:rPr lang="en-US" sz="3200" b="1" u="sng" dirty="0" smtClean="0">
                <a:solidFill>
                  <a:srgbClr val="FF0000"/>
                </a:solidFill>
              </a:rPr>
              <a:t>The </a:t>
            </a:r>
            <a:r>
              <a:rPr lang="en-US" sz="3200" b="1" u="sng" dirty="0">
                <a:solidFill>
                  <a:srgbClr val="FF0000"/>
                </a:solidFill>
              </a:rPr>
              <a:t>Blaine-Cleveland Mudslingers of </a:t>
            </a:r>
            <a:r>
              <a:rPr lang="en-US" sz="3200" b="1" u="sng" dirty="0" smtClean="0">
                <a:solidFill>
                  <a:srgbClr val="FF0000"/>
                </a:solidFill>
              </a:rPr>
              <a:t>1884</a:t>
            </a:r>
          </a:p>
          <a:p>
            <a:endParaRPr lang="en-US" dirty="0"/>
          </a:p>
          <a:p>
            <a:r>
              <a:rPr lang="en-US" sz="3200" dirty="0"/>
              <a:t>James G. Blaine became the Republican candidate, but some Republican reformers, unable to stomach this, switched to the Democratic Party and were called </a:t>
            </a:r>
            <a:r>
              <a:rPr lang="en-US" sz="3200" b="1" dirty="0" err="1"/>
              <a:t>Mugwumps</a:t>
            </a:r>
            <a:r>
              <a:rPr lang="en-US" sz="3200" dirty="0" smtClean="0"/>
              <a:t>.</a:t>
            </a:r>
          </a:p>
          <a:p>
            <a:pPr marL="514350" indent="-514350"/>
            <a:endParaRPr lang="en-US" sz="3200" dirty="0"/>
          </a:p>
          <a:p>
            <a:r>
              <a:rPr lang="en-US" sz="3200" dirty="0"/>
              <a:t>The Democrats chose </a:t>
            </a:r>
            <a:r>
              <a:rPr lang="en-US" sz="3200" b="1" dirty="0"/>
              <a:t>Grover Cleveland</a:t>
            </a:r>
            <a:r>
              <a:rPr lang="en-US" sz="3200" dirty="0"/>
              <a:t> as their candidate but received a shock when it was revealed that he might have been the father of an illegitimate child. </a:t>
            </a:r>
          </a:p>
          <a:p>
            <a:pPr marL="742950" lvl="1" indent="-285750">
              <a:buFont typeface="+mj-lt"/>
              <a:buAutoNum type="arabicPeriod"/>
            </a:pPr>
            <a:endParaRPr lang="en-US" dirty="0"/>
          </a:p>
        </p:txBody>
      </p:sp>
    </p:spTree>
    <p:extLst>
      <p:ext uri="{BB962C8B-B14F-4D97-AF65-F5344CB8AC3E}">
        <p14:creationId xmlns:p14="http://schemas.microsoft.com/office/powerpoint/2010/main" xmlns="" val="2393662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031873"/>
          </a:xfrm>
          <a:prstGeom prst="rect">
            <a:avLst/>
          </a:prstGeom>
        </p:spPr>
        <p:txBody>
          <a:bodyPr wrap="square">
            <a:spAutoFit/>
          </a:bodyPr>
          <a:lstStyle/>
          <a:p>
            <a:pPr marL="742950" lvl="1" indent="-285750"/>
            <a:r>
              <a:rPr lang="en-US" sz="3200" dirty="0" smtClean="0"/>
              <a:t>The campaign of 1884 was filled with perhaps the lowest </a:t>
            </a:r>
            <a:r>
              <a:rPr lang="en-US" sz="3200" b="1" dirty="0" smtClean="0"/>
              <a:t>mudslinging</a:t>
            </a:r>
            <a:r>
              <a:rPr lang="en-US" sz="3200" dirty="0" smtClean="0"/>
              <a:t> in history.</a:t>
            </a:r>
          </a:p>
          <a:p>
            <a:pPr marL="971550" lvl="1" indent="-514350"/>
            <a:endParaRPr lang="en-US" sz="3200" dirty="0" smtClean="0"/>
          </a:p>
          <a:p>
            <a:pPr marL="742950" lvl="1" indent="-285750"/>
            <a:r>
              <a:rPr lang="en-US" sz="3200" dirty="0" smtClean="0"/>
              <a:t>The contest depended on how New York chose, but unfortunately, one foolish Republican insulted the race, faith, and patriotism of New York’s heavy Irish population, and as a result, New York voted for Cleveland; that was the difference.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0/01/Bernard_Gilliam_-_Phryne_before_the_Chicago_Tribunal.jpg/1280px-Bernard_Gilliam_-_Phryne_before_the_Chicago_Tribunal.jpg"/>
          <p:cNvPicPr>
            <a:picLocks noChangeAspect="1" noChangeArrowheads="1"/>
          </p:cNvPicPr>
          <p:nvPr/>
        </p:nvPicPr>
        <p:blipFill>
          <a:blip r:embed="rId2" cstate="print"/>
          <a:srcRect/>
          <a:stretch>
            <a:fillRect/>
          </a:stretch>
        </p:blipFill>
        <p:spPr bwMode="auto">
          <a:xfrm>
            <a:off x="-838200" y="-304800"/>
            <a:ext cx="10972426" cy="7162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upload.wikimedia.org/wikipedia/commons/d/d3/Ma_ma_wheres_my_pa.jpg"/>
          <p:cNvPicPr>
            <a:picLocks noChangeAspect="1" noChangeArrowheads="1"/>
          </p:cNvPicPr>
          <p:nvPr/>
        </p:nvPicPr>
        <p:blipFill>
          <a:blip r:embed="rId2" cstate="print"/>
          <a:srcRect/>
          <a:stretch>
            <a:fillRect/>
          </a:stretch>
        </p:blipFill>
        <p:spPr bwMode="auto">
          <a:xfrm>
            <a:off x="533399" y="-126540"/>
            <a:ext cx="7708403" cy="713694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r>
              <a:rPr lang="en-US" sz="3200" b="1" u="sng" dirty="0" smtClean="0">
                <a:solidFill>
                  <a:srgbClr val="FF0000"/>
                </a:solidFill>
              </a:rPr>
              <a:t>“Old Grover” Takes Over</a:t>
            </a:r>
            <a:endParaRPr lang="en-US" dirty="0" smtClean="0"/>
          </a:p>
          <a:p>
            <a:pPr>
              <a:buFont typeface="+mj-lt"/>
              <a:buAutoNum type="arabicPeriod"/>
            </a:pPr>
            <a:r>
              <a:rPr lang="en-US" sz="3200" dirty="0" smtClean="0"/>
              <a:t>Portly Grover Cleveland was the first Democratic president since James Buchanan, and as a supporter of </a:t>
            </a:r>
            <a:r>
              <a:rPr lang="en-US" sz="3200" b="1" dirty="0" smtClean="0"/>
              <a:t>laissez-faire</a:t>
            </a:r>
            <a:r>
              <a:rPr lang="en-US" sz="3200" dirty="0" smtClean="0"/>
              <a:t> capitalism, he delighted business owners and bankers.</a:t>
            </a:r>
          </a:p>
          <a:p>
            <a:pPr>
              <a:buFont typeface="+mj-lt"/>
              <a:buAutoNum type="arabicPeriod"/>
            </a:pPr>
            <a:r>
              <a:rPr lang="en-US" sz="3200" dirty="0" smtClean="0"/>
              <a:t>Cleveland named two former Confederates to his cabinet, and at first tried to adhere to the merit system (but eventually gave in to his party and fired almost 2/3 of the 120,000 federal employees), but he had his problems.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idx="1"/>
          </p:nvPr>
        </p:nvSpPr>
        <p:spPr>
          <a:xfrm>
            <a:off x="762000" y="228600"/>
            <a:ext cx="8382000" cy="6629400"/>
          </a:xfrm>
        </p:spPr>
        <p:txBody>
          <a:bodyPr/>
          <a:lstStyle/>
          <a:p>
            <a:r>
              <a:rPr lang="en-US" u="sng">
                <a:effectLst>
                  <a:outerShdw blurRad="38100" dist="38100" dir="2700000" algn="tl">
                    <a:srgbClr val="C0C0C0"/>
                  </a:outerShdw>
                </a:effectLst>
              </a:rPr>
              <a:t>Essential Question</a:t>
            </a:r>
            <a:r>
              <a:rPr lang="en-US"/>
              <a:t>:</a:t>
            </a:r>
          </a:p>
          <a:p>
            <a:pPr lvl="1"/>
            <a:r>
              <a:rPr lang="en-US"/>
              <a:t>How effective were politicians in meeting the needs of Americans during the Gilded Age?</a:t>
            </a:r>
          </a:p>
          <a:p>
            <a:endParaRPr lang="en-US" sz="2000" u="sng">
              <a:solidFill>
                <a:srgbClr val="FF0000"/>
              </a:solidFill>
              <a:effectLst>
                <a:outerShdw blurRad="38100" dist="38100" dir="2700000" algn="tl">
                  <a:srgbClr val="C0C0C0"/>
                </a:outerShdw>
              </a:effectLst>
            </a:endParaRPr>
          </a:p>
          <a:p>
            <a:r>
              <a:rPr lang="en-US" u="sng">
                <a:solidFill>
                  <a:schemeClr val="folHlink"/>
                </a:solidFill>
                <a:effectLst>
                  <a:outerShdw blurRad="38100" dist="38100" dir="2700000" algn="tl">
                    <a:srgbClr val="C0C0C0"/>
                  </a:outerShdw>
                </a:effectLst>
              </a:rPr>
              <a:t>Warm-Up Question:</a:t>
            </a:r>
          </a:p>
          <a:p>
            <a:pPr lvl="1"/>
            <a:r>
              <a:rPr lang="en-US">
                <a:solidFill>
                  <a:schemeClr val="folHlink"/>
                </a:solidFill>
              </a:rPr>
              <a:t>Watch this </a:t>
            </a:r>
            <a:r>
              <a:rPr lang="en-US">
                <a:solidFill>
                  <a:schemeClr val="folHlink"/>
                </a:solidFill>
                <a:hlinkClick r:id="rId3"/>
              </a:rPr>
              <a:t>film</a:t>
            </a:r>
            <a:r>
              <a:rPr lang="en-US">
                <a:solidFill>
                  <a:schemeClr val="folHlink"/>
                </a:solidFill>
              </a:rPr>
              <a:t> on the “Gilded Age” &amp; answer this question: What was government like in America during the Gilded Age?</a:t>
            </a:r>
            <a:endParaRPr lang="en-US" u="sng">
              <a:solidFill>
                <a:schemeClr val="folHlink"/>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marL="742950" lvl="1" indent="-285750">
              <a:buFont typeface="+mj-lt"/>
              <a:buAutoNum type="arabicPeriod"/>
            </a:pPr>
            <a:r>
              <a:rPr lang="en-US" sz="3200" dirty="0" smtClean="0"/>
              <a:t>Military pensions plagued Cleveland; these bills were given to Civil War veterans to help them, but they were used fraudulently to give money to all sorts of people.</a:t>
            </a:r>
          </a:p>
          <a:p>
            <a:pPr marL="742950" lvl="1" indent="-285750">
              <a:buFont typeface="+mj-lt"/>
              <a:buAutoNum type="arabicPeriod"/>
            </a:pPr>
            <a:r>
              <a:rPr lang="en-US" sz="3200" dirty="0" smtClean="0"/>
              <a:t>However, Cleveland showed that he was ready to take on the corrupt distributors of military pensions when he vetoed a bill that would add several hundred thousand new people on the pension list.</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72200" cy="6001643"/>
          </a:xfrm>
          <a:prstGeom prst="rect">
            <a:avLst/>
          </a:prstGeom>
        </p:spPr>
        <p:txBody>
          <a:bodyPr wrap="square">
            <a:spAutoFit/>
          </a:bodyPr>
          <a:lstStyle/>
          <a:p>
            <a:r>
              <a:rPr lang="en-US" sz="2000" b="1" u="sng" dirty="0" smtClean="0">
                <a:solidFill>
                  <a:srgbClr val="FF0000"/>
                </a:solidFill>
              </a:rPr>
              <a:t>Cleveland </a:t>
            </a:r>
            <a:r>
              <a:rPr lang="en-US" sz="2000" b="1" u="sng" dirty="0">
                <a:solidFill>
                  <a:srgbClr val="FF0000"/>
                </a:solidFill>
              </a:rPr>
              <a:t>Battles for a Lower </a:t>
            </a:r>
            <a:r>
              <a:rPr lang="en-US" sz="2000" b="1" u="sng" dirty="0" smtClean="0">
                <a:solidFill>
                  <a:srgbClr val="FF0000"/>
                </a:solidFill>
              </a:rPr>
              <a:t>Tariff</a:t>
            </a:r>
          </a:p>
          <a:p>
            <a:endParaRPr lang="en-US" sz="2800" dirty="0"/>
          </a:p>
          <a:p>
            <a:r>
              <a:rPr lang="en-US" sz="2800" dirty="0"/>
              <a:t>By 1881, the Treasury had a surplus of $145 million, most of it having come from the high tariff, and there was a lot of clamoring for lowering the tariff, though big industrialists opposed it</a:t>
            </a:r>
            <a:r>
              <a:rPr lang="en-US" sz="2800" dirty="0" smtClean="0"/>
              <a:t>.</a:t>
            </a:r>
          </a:p>
          <a:p>
            <a:endParaRPr lang="en-US" sz="2800" dirty="0"/>
          </a:p>
          <a:p>
            <a:r>
              <a:rPr lang="en-US" sz="2800" dirty="0"/>
              <a:t>Cleveland wasn’t really interested in the subject at first, but as he researched it, he became inclined towards lowering the tariff, so in late 1887, Cleveland openly tossed the appeal for lower tariffs into the lap of Congress. </a:t>
            </a:r>
          </a:p>
        </p:txBody>
      </p:sp>
      <p:pic>
        <p:nvPicPr>
          <p:cNvPr id="3" name="Picture 2"/>
          <p:cNvPicPr>
            <a:picLocks noChangeAspect="1"/>
          </p:cNvPicPr>
          <p:nvPr/>
        </p:nvPicPr>
        <p:blipFill>
          <a:blip r:embed="rId2" cstate="print"/>
          <a:stretch>
            <a:fillRect/>
          </a:stretch>
        </p:blipFill>
        <p:spPr>
          <a:xfrm>
            <a:off x="6019800" y="1905000"/>
            <a:ext cx="3124200" cy="3604846"/>
          </a:xfrm>
          <a:prstGeom prst="rect">
            <a:avLst/>
          </a:prstGeom>
        </p:spPr>
      </p:pic>
    </p:spTree>
    <p:extLst>
      <p:ext uri="{BB962C8B-B14F-4D97-AF65-F5344CB8AC3E}">
        <p14:creationId xmlns:p14="http://schemas.microsoft.com/office/powerpoint/2010/main" xmlns="" val="724714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539978"/>
          </a:xfrm>
          <a:prstGeom prst="rect">
            <a:avLst/>
          </a:prstGeom>
        </p:spPr>
        <p:txBody>
          <a:bodyPr wrap="square">
            <a:spAutoFit/>
          </a:bodyPr>
          <a:lstStyle/>
          <a:p>
            <a:pPr marL="742950" lvl="1" indent="-285750"/>
            <a:r>
              <a:rPr lang="en-US" sz="2800" dirty="0" smtClean="0"/>
              <a:t>Democrats were upset at the obstinacy of their chief while Republicans gloated at his apparently reckless act.</a:t>
            </a:r>
          </a:p>
          <a:p>
            <a:pPr marL="742950" lvl="1" indent="-285750"/>
            <a:endParaRPr lang="en-US" sz="2800" dirty="0" smtClean="0"/>
          </a:p>
          <a:p>
            <a:pPr marL="742950" lvl="1" indent="-285750"/>
            <a:r>
              <a:rPr lang="en-US" sz="2800" dirty="0" smtClean="0"/>
              <a:t>Tariffs on imports mean higher prices, thus higher wages for workers. It turn, it means higher tariffs placed on US goods being exported as other countries return the favor of raising tariffs. This hurts international trade. </a:t>
            </a:r>
          </a:p>
          <a:p>
            <a:pPr marL="742950" lvl="1" indent="-285750"/>
            <a:endParaRPr lang="en-US" sz="2800" dirty="0" smtClean="0"/>
          </a:p>
          <a:p>
            <a:pPr marL="742950" lvl="1" indent="-285750"/>
            <a:r>
              <a:rPr lang="en-US" sz="2800" dirty="0" smtClean="0"/>
              <a:t>Farmers made up the bulk of international trade. To raise a tariff helps big business and hurts farmers who need bigger markets to sell all of their crops. A surplus of crops in America means lower prices. </a:t>
            </a:r>
          </a:p>
          <a:p>
            <a:pPr marL="742950" lvl="1" indent="-285750">
              <a:buFont typeface="+mj-lt"/>
              <a:buAutoNum type="arabicPeriod"/>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16977"/>
          </a:xfrm>
          <a:prstGeom prst="rect">
            <a:avLst/>
          </a:prstGeom>
        </p:spPr>
        <p:txBody>
          <a:bodyPr wrap="square">
            <a:spAutoFit/>
          </a:bodyPr>
          <a:lstStyle/>
          <a:p>
            <a:r>
              <a:rPr lang="en-US" sz="2000" b="1" u="sng" dirty="0" smtClean="0">
                <a:solidFill>
                  <a:srgbClr val="FF0000"/>
                </a:solidFill>
              </a:rPr>
              <a:t>XV. The Billion Dollar Congress</a:t>
            </a:r>
          </a:p>
          <a:p>
            <a:endParaRPr lang="en-US" sz="3200" dirty="0" smtClean="0"/>
          </a:p>
          <a:p>
            <a:r>
              <a:rPr lang="en-US" sz="3200" dirty="0" smtClean="0"/>
              <a:t>The new Speaker of the House, </a:t>
            </a:r>
            <a:r>
              <a:rPr lang="en-US" sz="3200" b="1" dirty="0" smtClean="0"/>
              <a:t>Thomas B. Reed</a:t>
            </a:r>
            <a:r>
              <a:rPr lang="en-US" sz="3200" dirty="0" smtClean="0"/>
              <a:t>, was a large, tall man, a tremendous debater, and very critical and quick man. </a:t>
            </a:r>
          </a:p>
          <a:p>
            <a:endParaRPr lang="en-US" sz="3200" dirty="0" smtClean="0"/>
          </a:p>
          <a:p>
            <a:pPr marL="742950" lvl="1" indent="-285750"/>
            <a:r>
              <a:rPr lang="en-US" sz="3200" dirty="0" smtClean="0"/>
              <a:t>To solve the problem of reaching a quorum in Congress, Reed counted the Democrats who were present yet didn’t answer to the roll call, and after three days of such chaos, he finally prevailed, opening the 51st, or </a:t>
            </a:r>
            <a:r>
              <a:rPr lang="en-US" sz="3200" b="1" dirty="0" smtClean="0"/>
              <a:t>“Billion Dollar” Congress</a:t>
            </a:r>
            <a:r>
              <a:rPr lang="en-US" sz="3200" dirty="0" smtClean="0"/>
              <a:t>—one that legislated many expensive projects.</a:t>
            </a:r>
            <a:endParaRPr 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6001643"/>
          </a:xfrm>
          <a:prstGeom prst="rect">
            <a:avLst/>
          </a:prstGeom>
          <a:noFill/>
        </p:spPr>
        <p:txBody>
          <a:bodyPr wrap="square" rtlCol="0">
            <a:spAutoFit/>
          </a:bodyPr>
          <a:lstStyle/>
          <a:p>
            <a:r>
              <a:rPr lang="en-US" sz="3200" dirty="0" smtClean="0"/>
              <a:t>To ensure their popularity, the Billion Dollar Congress passed pensions for Civil War veterans (remember the Southern states did not fight for the US and thus are ineligible for pensions, but will be forced to pay taxes to support these pensions)</a:t>
            </a:r>
          </a:p>
          <a:p>
            <a:endParaRPr lang="en-US" sz="3200" dirty="0" smtClean="0"/>
          </a:p>
          <a:p>
            <a:r>
              <a:rPr lang="en-US" sz="3200" dirty="0" smtClean="0"/>
              <a:t>Congress approved the purchase of silver for use as coinage to increase revenue flow, thus lowering the value of money on the market. </a:t>
            </a:r>
          </a:p>
          <a:p>
            <a:endParaRPr lang="en-US" sz="3200" dirty="0" smtClean="0"/>
          </a:p>
          <a:p>
            <a:r>
              <a:rPr lang="en-US" sz="3200" dirty="0" smtClean="0"/>
              <a:t>The McKinley Tariff Act of 1890 raised taxes on some imported goods to the all-time high of 48.4%</a:t>
            </a:r>
            <a:endParaRPr lang="en-US"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The News!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Hillary Chronicles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799" y="1143000"/>
            <a:ext cx="8677453" cy="5181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t>IRS says criminals actually stole data on 330,000 -- three-times more than previously believed</a:t>
            </a:r>
            <a:endParaRPr lang="en-US" sz="3600"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n-US" dirty="0" smtClean="0"/>
              <a:t>Until this spring, the IRS website provided a tool called "Get Transcript." It was meant to help taxpayers who lose track of old tax documents. They could easily download several years of tax forms for tasks like applying for a mortgage or college financial aid. </a:t>
            </a:r>
          </a:p>
          <a:p>
            <a:r>
              <a:rPr lang="en-US" dirty="0" smtClean="0"/>
              <a:t>It's a popular tool. Earlier this year, Americans used it to download 23 million transcripts, the agency said. </a:t>
            </a:r>
          </a:p>
          <a:p>
            <a:r>
              <a:rPr lang="en-US" dirty="0" smtClean="0"/>
              <a:t>To keep out fraudsters, the "Get Transcript" tool asked for lots of personal information before granting access: Social Security numbers, birthdays, physical addresses and more. </a:t>
            </a:r>
          </a:p>
          <a:p>
            <a:r>
              <a:rPr lang="en-US" dirty="0" smtClean="0"/>
              <a:t>But thanks to the many data breaches nowadays, much of this information is already online. </a:t>
            </a:r>
          </a:p>
          <a:p>
            <a:r>
              <a:rPr lang="en-US" dirty="0" smtClean="0"/>
              <a:t>Apparently, an unnamed </a:t>
            </a:r>
            <a:r>
              <a:rPr lang="en-US" dirty="0" err="1" smtClean="0"/>
              <a:t>cybermafia</a:t>
            </a:r>
            <a:r>
              <a:rPr lang="en-US" dirty="0" smtClean="0"/>
              <a:t> used previously acquired stolen information to dupe the "Get Transcript" tool -- and downloaded millions of people's tax documents.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Morgan Freeman’s step-grand daughter stabbed to death in ritual</a:t>
            </a:r>
            <a:endParaRPr lang="en-US" dirty="0"/>
          </a:p>
        </p:txBody>
      </p:sp>
      <p:sp>
        <p:nvSpPr>
          <p:cNvPr id="3" name="Content Placeholder 2"/>
          <p:cNvSpPr>
            <a:spLocks noGrp="1"/>
          </p:cNvSpPr>
          <p:nvPr>
            <p:ph idx="1"/>
          </p:nvPr>
        </p:nvSpPr>
        <p:spPr/>
        <p:txBody>
          <a:bodyPr>
            <a:normAutofit fontScale="92500"/>
          </a:bodyPr>
          <a:lstStyle/>
          <a:p>
            <a:r>
              <a:rPr lang="en-US" dirty="0" smtClean="0"/>
              <a:t>The step-granddaughter of award-winning actor Morgan Freeman was killed by her boyfriend early Sunday in a disturbed attempt at an exorcism, according to a published report.</a:t>
            </a:r>
          </a:p>
          <a:p>
            <a:r>
              <a:rPr lang="en-US" dirty="0" smtClean="0"/>
              <a:t>The </a:t>
            </a:r>
            <a:r>
              <a:rPr lang="en-US" dirty="0" smtClean="0">
                <a:hlinkClick r:id="rId2"/>
              </a:rPr>
              <a:t>New York Post</a:t>
            </a:r>
            <a:r>
              <a:rPr lang="en-US" dirty="0" smtClean="0"/>
              <a:t> reported that </a:t>
            </a:r>
            <a:r>
              <a:rPr lang="en-US" dirty="0" err="1" smtClean="0"/>
              <a:t>Edena</a:t>
            </a:r>
            <a:r>
              <a:rPr lang="en-US" dirty="0" smtClean="0"/>
              <a:t> Hines, 33, — whose grandmother was Freeman’s first wife — was stabbed 16 times near her apartment building on West 162nd St. in the Washington Heights section of Manhattan just before 3 a.m.</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5349157"/>
          </a:xfrm>
          <a:prstGeom prst="rect">
            <a:avLst/>
          </a:prstGeom>
        </p:spPr>
        <p:txBody>
          <a:bodyPr wrap="square">
            <a:spAutoFit/>
          </a:bodyPr>
          <a:lstStyle/>
          <a:p>
            <a:r>
              <a:rPr lang="en-US" sz="2800" dirty="0" smtClean="0"/>
              <a:t>The Post reported that police officers had to physically restrain Davenport from continuing his attack and further brutalizing Hines' lifeless body. A police source told the Post that the suspect "was still making a stabbing motion with his arm, but he had nothing in his fist — the knife was jutting out of her chest."</a:t>
            </a:r>
          </a:p>
          <a:p>
            <a:r>
              <a:rPr lang="en-US" sz="2800" dirty="0" smtClean="0"/>
              <a:t>Davenport was described by law enforcement sources as an aspiring rapper who performed under the name Lyric. He is the father of two young children — neither with Hines — and has a history of abusing drugs and alcohol. He has six prior arrests, including for marijuana possession and petty larceny.</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Grp="1" noChangeArrowheads="1"/>
          </p:cNvSpPr>
          <p:nvPr>
            <p:ph idx="1"/>
          </p:nvPr>
        </p:nvSpPr>
        <p:spPr>
          <a:xfrm>
            <a:off x="838200" y="228600"/>
            <a:ext cx="8305800" cy="6629400"/>
          </a:xfrm>
        </p:spPr>
        <p:txBody>
          <a:bodyPr/>
          <a:lstStyle/>
          <a:p>
            <a:pPr>
              <a:lnSpc>
                <a:spcPct val="90000"/>
              </a:lnSpc>
            </a:pPr>
            <a:r>
              <a:rPr lang="en-US" u="sng">
                <a:effectLst>
                  <a:outerShdw blurRad="38100" dist="38100" dir="2700000" algn="tl">
                    <a:srgbClr val="C0C0C0"/>
                  </a:outerShdw>
                </a:effectLst>
              </a:rPr>
              <a:t>Essential Question</a:t>
            </a:r>
            <a:r>
              <a:rPr lang="en-US"/>
              <a:t>:</a:t>
            </a:r>
          </a:p>
          <a:p>
            <a:pPr lvl="1">
              <a:lnSpc>
                <a:spcPct val="90000"/>
              </a:lnSpc>
            </a:pPr>
            <a:r>
              <a:rPr lang="en-US"/>
              <a:t>How did problems in gov’t (patronage &amp; coinage), the economy (depression of 1893), &amp; agriculture (Populists) impact the politics of the Gilded Age?</a:t>
            </a:r>
          </a:p>
          <a:p>
            <a:pPr>
              <a:lnSpc>
                <a:spcPct val="90000"/>
              </a:lnSpc>
            </a:pPr>
            <a:r>
              <a:rPr lang="en-US" u="sng">
                <a:solidFill>
                  <a:schemeClr val="hlink"/>
                </a:solidFill>
                <a:effectLst>
                  <a:outerShdw blurRad="38100" dist="38100" dir="2700000" algn="tl">
                    <a:srgbClr val="C0C0C0"/>
                  </a:outerShdw>
                </a:effectLst>
              </a:rPr>
              <a:t>Warm-Up Question:</a:t>
            </a:r>
          </a:p>
          <a:p>
            <a:pPr lvl="1">
              <a:lnSpc>
                <a:spcPct val="90000"/>
              </a:lnSpc>
            </a:pPr>
            <a:r>
              <a:rPr lang="en-US">
                <a:solidFill>
                  <a:schemeClr val="folHlink"/>
                </a:solidFill>
              </a:rPr>
              <a:t>Why might westerners grow frustrated with railroad companies, banks, &amp; the federal gov’t during the Gilded Age?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Ex-officials prosecuted for mishandling </a:t>
            </a:r>
            <a:r>
              <a:rPr lang="en-US" b="1" dirty="0" err="1" smtClean="0"/>
              <a:t>gov’t</a:t>
            </a:r>
            <a:r>
              <a:rPr lang="en-US" b="1" dirty="0" smtClean="0"/>
              <a:t> info see ‘double standard’ in Clinton case</a:t>
            </a:r>
            <a:endParaRPr lang="en-US" dirty="0"/>
          </a:p>
        </p:txBody>
      </p:sp>
      <p:sp>
        <p:nvSpPr>
          <p:cNvPr id="3" name="Content Placeholder 2"/>
          <p:cNvSpPr>
            <a:spLocks noGrp="1"/>
          </p:cNvSpPr>
          <p:nvPr>
            <p:ph idx="1"/>
          </p:nvPr>
        </p:nvSpPr>
        <p:spPr>
          <a:xfrm>
            <a:off x="0" y="1676400"/>
            <a:ext cx="9144000" cy="5181600"/>
          </a:xfrm>
        </p:spPr>
        <p:txBody>
          <a:bodyPr>
            <a:normAutofit fontScale="92500" lnSpcReduction="20000"/>
          </a:bodyPr>
          <a:lstStyle/>
          <a:p>
            <a:r>
              <a:rPr lang="en-US" dirty="0" smtClean="0"/>
              <a:t>Ex-officials who were prosecuted and had their lives upended for allegedly mishandling sensitive records are accusing the Obama administration of a "double-standard" in its approach to the Hillary Clinton email scandal. </a:t>
            </a:r>
          </a:p>
          <a:p>
            <a:r>
              <a:rPr lang="en-US" i="1" u="sng" dirty="0" smtClean="0"/>
              <a:t>This administration has charged more people under the Espionage Act, a World War I-era law once used to go after major breaches, than any other in history. </a:t>
            </a:r>
            <a:r>
              <a:rPr lang="en-US" dirty="0" smtClean="0"/>
              <a:t>While the FBI is looking into Clinton's server amid revelations of state secrets potentially passing through it, some critics -- including those charged under that act -- doubt the Democratic presidential candidate will get the same treatment. </a:t>
            </a:r>
          </a:p>
          <a:p>
            <a:endParaRPr lang="en-US" u="sng"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Trump reports for New York jury duty, takes campaign break</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Jury assembly supervisor Irene </a:t>
            </a:r>
            <a:r>
              <a:rPr lang="en-US" dirty="0" err="1" smtClean="0"/>
              <a:t>Laracuenta</a:t>
            </a:r>
            <a:r>
              <a:rPr lang="en-US" dirty="0" smtClean="0"/>
              <a:t> told the possible jurors that their commitment would be either one day or one civil trial, depending on whether they were selected.</a:t>
            </a:r>
          </a:p>
          <a:p>
            <a:r>
              <a:rPr lang="en-US" dirty="0" smtClean="0"/>
              <a:t>"No one -- no one -- gets special treatment," </a:t>
            </a:r>
            <a:r>
              <a:rPr lang="en-US" dirty="0" err="1" smtClean="0"/>
              <a:t>Laracuenta</a:t>
            </a:r>
            <a:r>
              <a:rPr lang="en-US" dirty="0" smtClean="0"/>
              <a:t> said.</a:t>
            </a:r>
          </a:p>
          <a:p>
            <a:r>
              <a:rPr lang="en-US" dirty="0" smtClean="0"/>
              <a:t>If Trump isn't picked for a jury by the end of Monday, he's exempt from jury duty for the next six years. Jurors who do get chosen are told to expect to sit for at least one week, but trials can last for months.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Pentagon plans to increase drone flights by 50 percent by 2019</a:t>
            </a:r>
            <a:endParaRPr lang="en-US" dirty="0"/>
          </a:p>
        </p:txBody>
      </p:sp>
      <p:sp>
        <p:nvSpPr>
          <p:cNvPr id="3" name="Content Placeholder 2"/>
          <p:cNvSpPr>
            <a:spLocks noGrp="1"/>
          </p:cNvSpPr>
          <p:nvPr>
            <p:ph idx="1"/>
          </p:nvPr>
        </p:nvSpPr>
        <p:spPr>
          <a:xfrm>
            <a:off x="0" y="3505200"/>
            <a:ext cx="9144000" cy="3352800"/>
          </a:xfrm>
        </p:spPr>
        <p:txBody>
          <a:bodyPr>
            <a:normAutofit fontScale="77500" lnSpcReduction="20000"/>
          </a:bodyPr>
          <a:lstStyle/>
          <a:p>
            <a:r>
              <a:rPr lang="en-US" dirty="0" smtClean="0"/>
              <a:t>The Pentagon plans to sharply expand the number of U.S. drone flights over the next four years, giving military commanders access to more intelligence and greater firepower to keep up with a sprouting number of global hot spots, a senior defense official said.</a:t>
            </a:r>
          </a:p>
          <a:p>
            <a:r>
              <a:rPr lang="en-US" dirty="0" smtClean="0"/>
              <a:t>The plan to increase by 50 percent the number of daily drone flights would broaden surveillance and intelligence collection in such locales as Ukraine, Iraq, Syria, the South China Sea and North Africa</a:t>
            </a:r>
          </a:p>
          <a:p>
            <a:r>
              <a:rPr lang="en-US" dirty="0" smtClean="0"/>
              <a:t>Strikes by unmanned aircraft have killed 3,000 people or more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00200" y="1143000"/>
            <a:ext cx="5562600" cy="2400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t>After decades, Guardian Angels resume Central Park rounds</a:t>
            </a:r>
            <a:endParaRPr lang="en-US" dirty="0"/>
          </a:p>
        </p:txBody>
      </p:sp>
      <p:sp>
        <p:nvSpPr>
          <p:cNvPr id="3" name="Content Placeholder 2"/>
          <p:cNvSpPr>
            <a:spLocks noGrp="1"/>
          </p:cNvSpPr>
          <p:nvPr>
            <p:ph idx="1"/>
          </p:nvPr>
        </p:nvSpPr>
        <p:spPr>
          <a:xfrm>
            <a:off x="0" y="3429000"/>
            <a:ext cx="9144000" cy="3429000"/>
          </a:xfrm>
        </p:spPr>
        <p:txBody>
          <a:bodyPr>
            <a:normAutofit lnSpcReduction="10000"/>
          </a:bodyPr>
          <a:lstStyle/>
          <a:p>
            <a:r>
              <a:rPr lang="en-US" dirty="0" smtClean="0"/>
              <a:t>It was a familiar sight a generation ago, when New York was plagued by lawlessness that police have worked for years to dispel. Yet Guardian Angels volunteers made a pointed return this month to Central Park for the first time in over two decades, citing a 26 percent rise in crime there so far this year.</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600200" y="1219200"/>
            <a:ext cx="5715000" cy="21907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rmAutofit fontScale="90000"/>
          </a:bodyPr>
          <a:lstStyle/>
          <a:p>
            <a:r>
              <a:rPr lang="en-US" sz="4000" b="1" dirty="0" smtClean="0"/>
              <a:t>Woman caught trying to break into jail, officials say</a:t>
            </a:r>
            <a:br>
              <a:rPr lang="en-US" sz="4000" b="1" dirty="0" smtClean="0"/>
            </a:br>
            <a:r>
              <a:rPr lang="en-US" sz="4000" b="1" dirty="0" err="1" smtClean="0"/>
              <a:t>Talisha</a:t>
            </a:r>
            <a:r>
              <a:rPr lang="en-US" sz="4000" b="1" dirty="0" smtClean="0"/>
              <a:t> McCann arrested in Alabama</a:t>
            </a:r>
            <a:r>
              <a:rPr lang="en-US" b="1" dirty="0" smtClean="0"/>
              <a:t/>
            </a:r>
            <a:br>
              <a:rPr lang="en-US" b="1" dirty="0" smtClean="0"/>
            </a:br>
            <a:endParaRPr lang="en-US" dirty="0"/>
          </a:p>
        </p:txBody>
      </p:sp>
      <p:sp>
        <p:nvSpPr>
          <p:cNvPr id="3" name="Content Placeholder 2"/>
          <p:cNvSpPr>
            <a:spLocks noGrp="1"/>
          </p:cNvSpPr>
          <p:nvPr>
            <p:ph idx="1"/>
          </p:nvPr>
        </p:nvSpPr>
        <p:spPr>
          <a:xfrm>
            <a:off x="304800" y="1676400"/>
            <a:ext cx="8610600" cy="4983163"/>
          </a:xfrm>
        </p:spPr>
        <p:txBody>
          <a:bodyPr>
            <a:normAutofit/>
          </a:bodyPr>
          <a:lstStyle/>
          <a:p>
            <a:r>
              <a:rPr lang="en-US" dirty="0" smtClean="0"/>
              <a:t>Surveillance video shows </a:t>
            </a:r>
            <a:r>
              <a:rPr lang="en-US" dirty="0" err="1" smtClean="0"/>
              <a:t>Talisha</a:t>
            </a:r>
            <a:r>
              <a:rPr lang="en-US" dirty="0" smtClean="0"/>
              <a:t> McCann using bolt cutters to try and cut her way into the prison yard, according to authorities.</a:t>
            </a:r>
          </a:p>
          <a:p>
            <a:r>
              <a:rPr lang="en-US" dirty="0" smtClean="0"/>
              <a:t>Prison guards were able to scare her off, and when deputies caught up to her, they said they found two gallon-sized bags of tobacco, a small amount of pain medication and a </a:t>
            </a:r>
            <a:r>
              <a:rPr lang="en-US" dirty="0" err="1" smtClean="0"/>
              <a:t>cellphone</a:t>
            </a:r>
            <a:r>
              <a:rPr lang="en-US" dirty="0" smtClean="0"/>
              <a:t>.</a:t>
            </a:r>
          </a:p>
          <a:p>
            <a:r>
              <a:rPr lang="en-US" dirty="0" smtClean="0"/>
              <a:t>Deputies said McCann had been released from the jail two weeks earlier.</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Ohio Gov. </a:t>
            </a:r>
            <a:r>
              <a:rPr lang="en-US" dirty="0" smtClean="0">
                <a:hlinkClick r:id="rId2"/>
              </a:rPr>
              <a:t>John Kasich</a:t>
            </a:r>
            <a:r>
              <a:rPr lang="en-US" dirty="0" smtClean="0"/>
              <a:t> on Monday landed the endorsement of fellow governor </a:t>
            </a:r>
            <a:r>
              <a:rPr lang="en-US" dirty="0" smtClean="0">
                <a:hlinkClick r:id="rId3"/>
              </a:rPr>
              <a:t>Robert Bentley</a:t>
            </a:r>
            <a:r>
              <a:rPr lang="en-US" dirty="0" smtClean="0"/>
              <a:t> of Alabama, as the presidential hopeful seeks to build support for his White House bid and courts voters in the South.</a:t>
            </a:r>
          </a:p>
          <a:p>
            <a:r>
              <a:rPr lang="en-US" dirty="0" smtClean="0"/>
              <a:t>"I have watched him over the years and I chose him because of his heart," Bentley said, adding that he believes the two have similar approaches toward governing.</a:t>
            </a:r>
          </a:p>
          <a:p>
            <a:r>
              <a:rPr lang="en-US" dirty="0" smtClean="0"/>
              <a:t>Kasich said Bentley has made Alabama's state government more efficient and isn't afraid to lead. Alabama faces a $300 million general fund budget shortfall that lawmakers will again face during a second special session.</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457200"/>
            <a:ext cx="8348870" cy="5486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Company receives patent for 'space elevator'</a:t>
            </a:r>
            <a:endParaRPr lang="en-US" dirty="0"/>
          </a:p>
        </p:txBody>
      </p:sp>
      <p:sp>
        <p:nvSpPr>
          <p:cNvPr id="3" name="Content Placeholder 2"/>
          <p:cNvSpPr>
            <a:spLocks noGrp="1"/>
          </p:cNvSpPr>
          <p:nvPr>
            <p:ph idx="1"/>
          </p:nvPr>
        </p:nvSpPr>
        <p:spPr>
          <a:xfrm>
            <a:off x="0" y="3657600"/>
            <a:ext cx="9144000" cy="3200400"/>
          </a:xfrm>
        </p:spPr>
        <p:txBody>
          <a:bodyPr>
            <a:normAutofit fontScale="70000" lnSpcReduction="20000"/>
          </a:bodyPr>
          <a:lstStyle/>
          <a:p>
            <a:r>
              <a:rPr lang="en-US" dirty="0" smtClean="0"/>
              <a:t>Canadian firm Thoth Technology has been granted a U.S. patent for a space elevator. The proposed "freestanding space tower" would reach a little over 12 miles above the Earth, according to </a:t>
            </a:r>
            <a:r>
              <a:rPr lang="en-US" dirty="0" smtClean="0">
                <a:hlinkClick r:id="rId2"/>
              </a:rPr>
              <a:t>an announcement</a:t>
            </a:r>
            <a:r>
              <a:rPr lang="en-US" dirty="0" smtClean="0"/>
              <a:t> from the company. </a:t>
            </a:r>
          </a:p>
          <a:p>
            <a:r>
              <a:rPr lang="en-US" dirty="0" smtClean="0"/>
              <a:t>It would stand 20 times the height of current tall structures, according to Thoth Technology, and could be used for wind-energy generation, tourism, and communications. It would save 30 percent of the fuel of a normal rocket, the company said.</a:t>
            </a:r>
          </a:p>
          <a:p>
            <a:r>
              <a:rPr lang="en-US" dirty="0" smtClean="0"/>
              <a:t>Once an astronaut would ascend 12 miles through the elevator to the top of the tower, "space planes will launch in a single stage to orbit," returning back and forth to the tower for refueling,</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752600" y="1066800"/>
            <a:ext cx="5543550" cy="26955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Army Ranger School to graduate its first two women</a:t>
            </a:r>
            <a:endParaRPr lang="en-US" dirty="0"/>
          </a:p>
        </p:txBody>
      </p:sp>
      <p:sp>
        <p:nvSpPr>
          <p:cNvPr id="3" name="Content Placeholder 2"/>
          <p:cNvSpPr>
            <a:spLocks noGrp="1"/>
          </p:cNvSpPr>
          <p:nvPr>
            <p:ph idx="1"/>
          </p:nvPr>
        </p:nvSpPr>
        <p:spPr>
          <a:xfrm>
            <a:off x="0" y="3581400"/>
            <a:ext cx="9144000" cy="3276600"/>
          </a:xfrm>
        </p:spPr>
        <p:txBody>
          <a:bodyPr>
            <a:normAutofit fontScale="85000" lnSpcReduction="10000"/>
          </a:bodyPr>
          <a:lstStyle/>
          <a:p>
            <a:r>
              <a:rPr lang="en-US" dirty="0" smtClean="0"/>
              <a:t>Two women have made military history by becoming the first female soldiers to complete the U.S. Army's grueling Ranger Course, the Army announced late Monday. </a:t>
            </a:r>
          </a:p>
          <a:p>
            <a:r>
              <a:rPr lang="en-US" dirty="0" smtClean="0"/>
              <a:t>The women, who were not immediately identified, will join 94 men Friday for a graduation ceremony at Fort </a:t>
            </a:r>
            <a:r>
              <a:rPr lang="en-US" dirty="0" err="1" smtClean="0"/>
              <a:t>Benning</a:t>
            </a:r>
            <a:r>
              <a:rPr lang="en-US" dirty="0" smtClean="0"/>
              <a:t>, Ga., where Ranger School is based. The unit consists of rapidly deployable troops who are often used in special operations.</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752600" y="1066800"/>
            <a:ext cx="5505450" cy="25336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Construction worker unearths a mass grave in Pennsylvania</a:t>
            </a:r>
            <a:endParaRPr lang="en-US" dirty="0"/>
          </a:p>
        </p:txBody>
      </p:sp>
      <p:sp>
        <p:nvSpPr>
          <p:cNvPr id="3" name="Content Placeholder 2"/>
          <p:cNvSpPr>
            <a:spLocks noGrp="1"/>
          </p:cNvSpPr>
          <p:nvPr>
            <p:ph idx="1"/>
          </p:nvPr>
        </p:nvSpPr>
        <p:spPr/>
        <p:txBody>
          <a:bodyPr/>
          <a:lstStyle/>
          <a:p>
            <a:r>
              <a:rPr lang="en-US" dirty="0" smtClean="0"/>
              <a:t>A construction worker may have unearthed a mass grave while digging last week on private property in Schuylkill Haven, Pa. Local historians say the bones could very well belong to those who died during the 1918 Spanish influenza pandemic, which wiped out 1,600 people in a month in this county alone.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914400" y="0"/>
            <a:ext cx="8229600" cy="6858000"/>
          </a:xfrm>
        </p:spPr>
        <p:txBody>
          <a:bodyPr/>
          <a:lstStyle/>
          <a:p>
            <a:r>
              <a:rPr lang="en-US" sz="6600"/>
              <a:t>The Politics of the Gilded Age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25" y="373659"/>
            <a:ext cx="6341788" cy="6555641"/>
          </a:xfrm>
          <a:prstGeom prst="rect">
            <a:avLst/>
          </a:prstGeom>
        </p:spPr>
        <p:txBody>
          <a:bodyPr wrap="square">
            <a:spAutoFit/>
          </a:bodyPr>
          <a:lstStyle/>
          <a:p>
            <a:pPr marL="742950" indent="-742950"/>
            <a:r>
              <a:rPr lang="en-US" sz="3600" b="1" u="sng" dirty="0" smtClean="0">
                <a:solidFill>
                  <a:srgbClr val="FF0000"/>
                </a:solidFill>
              </a:rPr>
              <a:t>Cleveland </a:t>
            </a:r>
            <a:r>
              <a:rPr lang="en-US" sz="3600" b="1" u="sng" dirty="0">
                <a:solidFill>
                  <a:srgbClr val="FF0000"/>
                </a:solidFill>
              </a:rPr>
              <a:t>and </a:t>
            </a:r>
            <a:r>
              <a:rPr lang="en-US" sz="3600" b="1" u="sng" dirty="0" smtClean="0">
                <a:solidFill>
                  <a:srgbClr val="FF0000"/>
                </a:solidFill>
              </a:rPr>
              <a:t>Depression</a:t>
            </a:r>
          </a:p>
          <a:p>
            <a:pPr marL="514350" indent="-514350"/>
            <a:endParaRPr lang="en-US" sz="3200" dirty="0"/>
          </a:p>
          <a:p>
            <a:r>
              <a:rPr lang="en-US" sz="3200" dirty="0" smtClean="0"/>
              <a:t>No sooner </a:t>
            </a:r>
            <a:r>
              <a:rPr lang="en-US" sz="3200" dirty="0"/>
              <a:t>than </a:t>
            </a:r>
            <a:r>
              <a:rPr lang="en-US" sz="3200" dirty="0" smtClean="0"/>
              <a:t>Cleveland </a:t>
            </a:r>
            <a:r>
              <a:rPr lang="en-US" sz="3200" dirty="0"/>
              <a:t>had stepped into the presidency did the </a:t>
            </a:r>
            <a:r>
              <a:rPr lang="en-US" sz="3200" b="1" dirty="0"/>
              <a:t>Depression of 1893</a:t>
            </a:r>
            <a:r>
              <a:rPr lang="en-US" sz="3200" dirty="0"/>
              <a:t> break out. It was the first such panic in the new urban and industrial age, and it caused much outrage and hardships. This completed the almost predictable, every-20-year cycle of panics during the 1800s (panics occurred during 1819, 1837, 1857, 1873, and 1893</a:t>
            </a:r>
            <a:r>
              <a:rPr lang="en-US" sz="3200" dirty="0" smtClean="0"/>
              <a:t>).</a:t>
            </a:r>
            <a:endParaRPr lang="en-US" sz="3200" dirty="0"/>
          </a:p>
        </p:txBody>
      </p:sp>
    </p:spTree>
    <p:extLst>
      <p:ext uri="{BB962C8B-B14F-4D97-AF65-F5344CB8AC3E}">
        <p14:creationId xmlns:p14="http://schemas.microsoft.com/office/powerpoint/2010/main" xmlns="" val="1392995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9144000" cy="5509200"/>
          </a:xfrm>
          <a:prstGeom prst="rect">
            <a:avLst/>
          </a:prstGeom>
        </p:spPr>
        <p:txBody>
          <a:bodyPr wrap="square">
            <a:spAutoFit/>
          </a:bodyPr>
          <a:lstStyle/>
          <a:p>
            <a:r>
              <a:rPr lang="en-US" sz="3200" dirty="0" smtClean="0"/>
              <a:t>About 8,000 American business houses collapsed in six months, and dozens of railroad lines went into the hands of receivers. </a:t>
            </a:r>
          </a:p>
          <a:p>
            <a:endParaRPr lang="en-US" sz="3200" dirty="0" smtClean="0"/>
          </a:p>
          <a:p>
            <a:pPr marL="742950" lvl="1" indent="-285750"/>
            <a:r>
              <a:rPr lang="en-US" sz="3200" dirty="0" smtClean="0"/>
              <a:t>This time, Cleveland had a deficit and a problem, for the Treasury had to issue gold for the notes that it had paid in the Sherman Silver Purchase Act, and according to law, those notes had to be reissued, thus causing a steady drain on gold in the Treasury—the level alarmingly dropped below $100 million at one point.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3046988"/>
          </a:xfrm>
          <a:prstGeom prst="rect">
            <a:avLst/>
          </a:prstGeom>
        </p:spPr>
        <p:txBody>
          <a:bodyPr wrap="square">
            <a:spAutoFit/>
          </a:bodyPr>
          <a:lstStyle/>
          <a:p>
            <a:r>
              <a:rPr lang="en-US" sz="3200" dirty="0" smtClean="0"/>
              <a:t>Meanwhile, Grover Cleveland had developed a malignant growth under the roof of his mouth, and it had to be secretly removed in a surgery that took place aboard his private yacht; had he died, </a:t>
            </a:r>
            <a:r>
              <a:rPr lang="en-US" sz="3200" b="1" dirty="0" smtClean="0"/>
              <a:t>Adlai E. Stevenson</a:t>
            </a:r>
            <a:r>
              <a:rPr lang="en-US" sz="3200" dirty="0" smtClean="0"/>
              <a:t>, a “soft money” (paper money) man, would have caused massive chaos with inflation.</a:t>
            </a:r>
          </a:p>
        </p:txBody>
      </p:sp>
      <p:pic>
        <p:nvPicPr>
          <p:cNvPr id="3" name="Picture 2"/>
          <p:cNvPicPr>
            <a:picLocks noChangeAspect="1"/>
          </p:cNvPicPr>
          <p:nvPr/>
        </p:nvPicPr>
        <p:blipFill>
          <a:blip r:embed="rId2" cstate="print"/>
          <a:stretch>
            <a:fillRect/>
          </a:stretch>
        </p:blipFill>
        <p:spPr>
          <a:xfrm>
            <a:off x="2133600" y="2971799"/>
            <a:ext cx="3429000" cy="380824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54545"/>
          </a:xfrm>
          <a:prstGeom prst="rect">
            <a:avLst/>
          </a:prstGeom>
        </p:spPr>
        <p:txBody>
          <a:bodyPr wrap="square">
            <a:spAutoFit/>
          </a:bodyPr>
          <a:lstStyle/>
          <a:p>
            <a:r>
              <a:rPr lang="en-US" sz="3200" dirty="0" smtClean="0"/>
              <a:t>Also, 33 year-old </a:t>
            </a:r>
            <a:r>
              <a:rPr lang="en-US" sz="3200" b="1" dirty="0" smtClean="0"/>
              <a:t>William Jennings Bryan</a:t>
            </a:r>
            <a:r>
              <a:rPr lang="en-US" sz="3200" dirty="0" smtClean="0"/>
              <a:t> was advocating “free silver,” and gaining support for his beliefs, but an angry Cleveland used his executive power to break the filibuster in the Senate—thus alienating the silver-supporting Democrats.</a:t>
            </a:r>
            <a:endParaRPr lang="en-US" sz="3200" dirty="0"/>
          </a:p>
        </p:txBody>
      </p:sp>
      <p:pic>
        <p:nvPicPr>
          <p:cNvPr id="3" name="Picture 2"/>
          <p:cNvPicPr>
            <a:picLocks noChangeAspect="1"/>
          </p:cNvPicPr>
          <p:nvPr/>
        </p:nvPicPr>
        <p:blipFill>
          <a:blip r:embed="rId2" cstate="print"/>
          <a:stretch>
            <a:fillRect/>
          </a:stretch>
        </p:blipFill>
        <p:spPr>
          <a:xfrm>
            <a:off x="3886200" y="2667000"/>
            <a:ext cx="3657600" cy="410615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a:xfrm>
            <a:off x="838200" y="0"/>
            <a:ext cx="8305800" cy="6858000"/>
          </a:xfrm>
        </p:spPr>
        <p:txBody>
          <a:bodyPr/>
          <a:lstStyle/>
          <a:p>
            <a:r>
              <a:rPr lang="en-US" sz="6600"/>
              <a:t>The Farmers’ Movements &amp; the   Rise of the Populists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62000" y="0"/>
            <a:ext cx="8382000" cy="838200"/>
          </a:xfrm>
        </p:spPr>
        <p:txBody>
          <a:bodyPr/>
          <a:lstStyle/>
          <a:p>
            <a:r>
              <a:rPr lang="en-US"/>
              <a:t>Political Organization</a:t>
            </a:r>
          </a:p>
        </p:txBody>
      </p:sp>
      <p:sp>
        <p:nvSpPr>
          <p:cNvPr id="181251" name="Rectangle 3"/>
          <p:cNvSpPr>
            <a:spLocks noGrp="1" noChangeArrowheads="1"/>
          </p:cNvSpPr>
          <p:nvPr>
            <p:ph idx="1"/>
          </p:nvPr>
        </p:nvSpPr>
        <p:spPr>
          <a:xfrm>
            <a:off x="914400" y="838200"/>
            <a:ext cx="8229600" cy="6019800"/>
          </a:xfrm>
        </p:spPr>
        <p:txBody>
          <a:bodyPr/>
          <a:lstStyle/>
          <a:p>
            <a:pPr>
              <a:lnSpc>
                <a:spcPct val="90000"/>
              </a:lnSpc>
            </a:pPr>
            <a:r>
              <a:rPr lang="en-US"/>
              <a:t>The Gilded Age saw a rise in political organization among disaffected Americans:</a:t>
            </a:r>
          </a:p>
          <a:p>
            <a:pPr lvl="1">
              <a:lnSpc>
                <a:spcPct val="90000"/>
              </a:lnSpc>
            </a:pPr>
            <a:r>
              <a:rPr lang="en-US"/>
              <a:t>Labor unions (like the Knights  of Labor &amp; the AFL) encouraged industrial workers to vote</a:t>
            </a:r>
          </a:p>
          <a:p>
            <a:pPr lvl="1">
              <a:lnSpc>
                <a:spcPct val="90000"/>
              </a:lnSpc>
            </a:pPr>
            <a:r>
              <a:rPr lang="en-US"/>
              <a:t>Women’s Christian Temperance Union (WCTU) advocated temperance, race relations, &amp; the right for women to vote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CCCCFF"/>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0"/>
            <a:ext cx="9144000" cy="762000"/>
          </a:xfrm>
        </p:spPr>
        <p:txBody>
          <a:bodyPr/>
          <a:lstStyle/>
          <a:p>
            <a:pPr>
              <a:lnSpc>
                <a:spcPct val="90000"/>
              </a:lnSpc>
            </a:pPr>
            <a:r>
              <a:rPr lang="en-US" sz="3600">
                <a:solidFill>
                  <a:schemeClr val="tx1"/>
                </a:solidFill>
              </a:rPr>
              <a:t>The great temperance agitator—Carrie Nation</a:t>
            </a:r>
          </a:p>
        </p:txBody>
      </p:sp>
      <p:sp>
        <p:nvSpPr>
          <p:cNvPr id="216067" name="Rectangle 3"/>
          <p:cNvSpPr>
            <a:spLocks noGrp="1" noChangeArrowheads="1"/>
          </p:cNvSpPr>
          <p:nvPr>
            <p:ph idx="1"/>
          </p:nvPr>
        </p:nvSpPr>
        <p:spPr/>
        <p:txBody>
          <a:bodyPr/>
          <a:lstStyle/>
          <a:p>
            <a:endParaRPr lang="en-US"/>
          </a:p>
        </p:txBody>
      </p:sp>
      <p:pic>
        <p:nvPicPr>
          <p:cNvPr id="216068" name="Picture 4" descr="Photo of CARRY NATION CARTOON, 1901. &#10;Carry Nation (1846-1911), on the warpath in Kansas. American newspaper cartoon, 1901."/>
          <p:cNvPicPr>
            <a:picLocks noChangeAspect="1" noChangeArrowheads="1"/>
          </p:cNvPicPr>
          <p:nvPr/>
        </p:nvPicPr>
        <p:blipFill>
          <a:blip r:embed="rId2" cstate="print"/>
          <a:srcRect b="12724"/>
          <a:stretch>
            <a:fillRect/>
          </a:stretch>
        </p:blipFill>
        <p:spPr bwMode="auto">
          <a:xfrm>
            <a:off x="381000" y="709613"/>
            <a:ext cx="8382000" cy="6072187"/>
          </a:xfrm>
          <a:prstGeom prst="rect">
            <a:avLst/>
          </a:prstGeom>
          <a:noFill/>
          <a:ln w="38100">
            <a:solidFill>
              <a:schemeClr val="tx1"/>
            </a:solidFill>
            <a:miter lim="800000"/>
            <a:headEnd/>
            <a:tailEnd/>
          </a:ln>
        </p:spPr>
      </p:pic>
      <p:pic>
        <p:nvPicPr>
          <p:cNvPr id="216070" name="Picture 6" descr="Photo of WOMAN'S HOLY WAR, 1874. &#10;'Grand Charge on the Enemy's Works.' &#10;Temperance lithograph, 1874, by Currier &amp; Ives."/>
          <p:cNvPicPr>
            <a:picLocks noChangeAspect="1" noChangeArrowheads="1"/>
          </p:cNvPicPr>
          <p:nvPr/>
        </p:nvPicPr>
        <p:blipFill>
          <a:blip r:embed="rId3" cstate="print"/>
          <a:srcRect b="10001"/>
          <a:stretch>
            <a:fillRect/>
          </a:stretch>
        </p:blipFill>
        <p:spPr bwMode="auto">
          <a:xfrm>
            <a:off x="2514600" y="762000"/>
            <a:ext cx="4281488" cy="60960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16068"/>
                                        </p:tgtEl>
                                        <p:attrNameLst>
                                          <p:attrName>ppt_w</p:attrName>
                                        </p:attrNameLst>
                                      </p:cBhvr>
                                      <p:tavLst>
                                        <p:tav tm="0">
                                          <p:val>
                                            <p:strVal val="ppt_w"/>
                                          </p:val>
                                        </p:tav>
                                        <p:tav tm="100000">
                                          <p:val>
                                            <p:fltVal val="0"/>
                                          </p:val>
                                        </p:tav>
                                      </p:tavLst>
                                    </p:anim>
                                    <p:anim calcmode="lin" valueType="num">
                                      <p:cBhvr>
                                        <p:cTn id="7" dur="500"/>
                                        <p:tgtEl>
                                          <p:spTgt spid="216068"/>
                                        </p:tgtEl>
                                        <p:attrNameLst>
                                          <p:attrName>ppt_h</p:attrName>
                                        </p:attrNameLst>
                                      </p:cBhvr>
                                      <p:tavLst>
                                        <p:tav tm="0">
                                          <p:val>
                                            <p:strVal val="ppt_h"/>
                                          </p:val>
                                        </p:tav>
                                        <p:tav tm="100000">
                                          <p:val>
                                            <p:fltVal val="0"/>
                                          </p:val>
                                        </p:tav>
                                      </p:tavLst>
                                    </p:anim>
                                    <p:animEffect transition="out" filter="fade">
                                      <p:cBhvr>
                                        <p:cTn id="8" dur="500"/>
                                        <p:tgtEl>
                                          <p:spTgt spid="216068"/>
                                        </p:tgtEl>
                                      </p:cBhvr>
                                    </p:animEffect>
                                    <p:set>
                                      <p:cBhvr>
                                        <p:cTn id="9" dur="1" fill="hold">
                                          <p:stCondLst>
                                            <p:cond delay="499"/>
                                          </p:stCondLst>
                                        </p:cTn>
                                        <p:tgtEl>
                                          <p:spTgt spid="21606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216070"/>
                                        </p:tgtEl>
                                        <p:attrNameLst>
                                          <p:attrName>style.visibility</p:attrName>
                                        </p:attrNameLst>
                                      </p:cBhvr>
                                      <p:to>
                                        <p:strVal val="visible"/>
                                      </p:to>
                                    </p:set>
                                    <p:anim calcmode="lin" valueType="num">
                                      <p:cBhvr>
                                        <p:cTn id="12" dur="500" fill="hold"/>
                                        <p:tgtEl>
                                          <p:spTgt spid="216070"/>
                                        </p:tgtEl>
                                        <p:attrNameLst>
                                          <p:attrName>ppt_w</p:attrName>
                                        </p:attrNameLst>
                                      </p:cBhvr>
                                      <p:tavLst>
                                        <p:tav tm="0">
                                          <p:val>
                                            <p:fltVal val="0"/>
                                          </p:val>
                                        </p:tav>
                                        <p:tav tm="100000">
                                          <p:val>
                                            <p:strVal val="#ppt_w"/>
                                          </p:val>
                                        </p:tav>
                                      </p:tavLst>
                                    </p:anim>
                                    <p:anim calcmode="lin" valueType="num">
                                      <p:cBhvr>
                                        <p:cTn id="13" dur="500" fill="hold"/>
                                        <p:tgtEl>
                                          <p:spTgt spid="216070"/>
                                        </p:tgtEl>
                                        <p:attrNameLst>
                                          <p:attrName>ppt_h</p:attrName>
                                        </p:attrNameLst>
                                      </p:cBhvr>
                                      <p:tavLst>
                                        <p:tav tm="0">
                                          <p:val>
                                            <p:fltVal val="0"/>
                                          </p:val>
                                        </p:tav>
                                        <p:tav tm="100000">
                                          <p:val>
                                            <p:strVal val="#ppt_h"/>
                                          </p:val>
                                        </p:tav>
                                      </p:tavLst>
                                    </p:anim>
                                    <p:animEffect transition="in" filter="fade">
                                      <p:cBhvr>
                                        <p:cTn id="14" dur="500"/>
                                        <p:tgtEl>
                                          <p:spTgt spid="216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43000" y="0"/>
            <a:ext cx="7772400" cy="838200"/>
          </a:xfrm>
        </p:spPr>
        <p:txBody>
          <a:bodyPr/>
          <a:lstStyle/>
          <a:p>
            <a:r>
              <a:rPr lang="en-US"/>
              <a:t>The Farm Problem</a:t>
            </a:r>
          </a:p>
        </p:txBody>
      </p:sp>
      <p:sp>
        <p:nvSpPr>
          <p:cNvPr id="142339" name="Rectangle 3"/>
          <p:cNvSpPr>
            <a:spLocks noGrp="1" noChangeArrowheads="1"/>
          </p:cNvSpPr>
          <p:nvPr>
            <p:ph idx="1"/>
          </p:nvPr>
        </p:nvSpPr>
        <p:spPr>
          <a:xfrm>
            <a:off x="914400" y="762000"/>
            <a:ext cx="8229600" cy="6096000"/>
          </a:xfrm>
          <a:noFill/>
        </p:spPr>
        <p:txBody>
          <a:bodyPr/>
          <a:lstStyle/>
          <a:p>
            <a:pPr>
              <a:lnSpc>
                <a:spcPct val="95000"/>
              </a:lnSpc>
            </a:pPr>
            <a:r>
              <a:rPr lang="en-US"/>
              <a:t>The most discontent group during the Gilded Age were farmers:</a:t>
            </a:r>
          </a:p>
          <a:p>
            <a:pPr lvl="1">
              <a:lnSpc>
                <a:spcPct val="95000"/>
              </a:lnSpc>
            </a:pPr>
            <a:r>
              <a:rPr lang="en-US"/>
              <a:t>Harsh farming conditions</a:t>
            </a:r>
          </a:p>
          <a:p>
            <a:pPr lvl="1">
              <a:lnSpc>
                <a:spcPct val="95000"/>
              </a:lnSpc>
            </a:pPr>
            <a:r>
              <a:rPr lang="en-US"/>
              <a:t>Declining grain &amp; cotton prices</a:t>
            </a:r>
          </a:p>
          <a:p>
            <a:pPr lvl="1">
              <a:lnSpc>
                <a:spcPct val="95000"/>
              </a:lnSpc>
            </a:pPr>
            <a:r>
              <a:rPr lang="en-US"/>
              <a:t>Rising RR rates &amp; mortgages</a:t>
            </a:r>
          </a:p>
          <a:p>
            <a:pPr lvl="1">
              <a:lnSpc>
                <a:spcPct val="95000"/>
              </a:lnSpc>
            </a:pPr>
            <a:r>
              <a:rPr lang="en-US"/>
              <a:t>Government deflation policies</a:t>
            </a:r>
          </a:p>
          <a:p>
            <a:pPr>
              <a:lnSpc>
                <a:spcPct val="95000"/>
              </a:lnSpc>
            </a:pPr>
            <a:r>
              <a:rPr lang="en-US"/>
              <a:t>Farmers lashed out at banks, merchants, railroads, &amp; the U.S. monetary system (gold standard)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hart-PriceIndexes-Consumer&amp;FarmProducts-1865-1913"/>
          <p:cNvPicPr>
            <a:picLocks noChangeAspect="1" noChangeArrowheads="1"/>
          </p:cNvPicPr>
          <p:nvPr/>
        </p:nvPicPr>
        <p:blipFill>
          <a:blip r:embed="rId2" cstate="print">
            <a:lum bright="-24000" contrast="36000"/>
          </a:blip>
          <a:srcRect r="3047" b="9024"/>
          <a:stretch>
            <a:fillRect/>
          </a:stretch>
        </p:blipFill>
        <p:spPr bwMode="auto">
          <a:xfrm>
            <a:off x="0" y="1312863"/>
            <a:ext cx="9147175" cy="5316537"/>
          </a:xfrm>
          <a:prstGeom prst="rect">
            <a:avLst/>
          </a:prstGeom>
          <a:noFill/>
          <a:ln w="38100">
            <a:solidFill>
              <a:schemeClr val="tx1"/>
            </a:solidFill>
            <a:miter lim="800000"/>
            <a:headEnd/>
            <a:tailEnd/>
          </a:ln>
        </p:spPr>
      </p:pic>
      <p:sp>
        <p:nvSpPr>
          <p:cNvPr id="143363" name="Rectangle 3"/>
          <p:cNvSpPr>
            <a:spLocks noChangeArrowheads="1"/>
          </p:cNvSpPr>
          <p:nvPr/>
        </p:nvSpPr>
        <p:spPr bwMode="auto">
          <a:xfrm>
            <a:off x="914400" y="76200"/>
            <a:ext cx="7772400" cy="1143000"/>
          </a:xfrm>
          <a:prstGeom prst="rect">
            <a:avLst/>
          </a:prstGeom>
          <a:noFill/>
          <a:ln w="9525">
            <a:noFill/>
            <a:miter lim="800000"/>
            <a:headEnd/>
            <a:tailEnd/>
          </a:ln>
        </p:spPr>
        <p:txBody>
          <a:bodyPr anchor="ctr"/>
          <a:lstStyle/>
          <a:p>
            <a:pPr algn="ctr">
              <a:lnSpc>
                <a:spcPct val="85000"/>
              </a:lnSpc>
            </a:pPr>
            <a:r>
              <a:rPr kumimoji="1" lang="en-US" sz="4400">
                <a:solidFill>
                  <a:schemeClr val="tx2"/>
                </a:solidFill>
              </a:rPr>
              <a:t>Price Index for Consumer &amp; Farm Goods (1865-1915)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43000" y="0"/>
            <a:ext cx="7772400" cy="914400"/>
          </a:xfrm>
        </p:spPr>
        <p:txBody>
          <a:bodyPr/>
          <a:lstStyle/>
          <a:p>
            <a:r>
              <a:rPr lang="en-US"/>
              <a:t>The Currency Debate</a:t>
            </a:r>
          </a:p>
        </p:txBody>
      </p:sp>
      <p:sp>
        <p:nvSpPr>
          <p:cNvPr id="141315" name="Rectangle 3"/>
          <p:cNvSpPr>
            <a:spLocks noGrp="1" noChangeArrowheads="1"/>
          </p:cNvSpPr>
          <p:nvPr>
            <p:ph idx="1"/>
          </p:nvPr>
        </p:nvSpPr>
        <p:spPr>
          <a:xfrm>
            <a:off x="838200" y="762000"/>
            <a:ext cx="8305800" cy="6096000"/>
          </a:xfrm>
        </p:spPr>
        <p:txBody>
          <a:bodyPr/>
          <a:lstStyle/>
          <a:p>
            <a:r>
              <a:rPr lang="en-US"/>
              <a:t>Grant’s decision to reduce the number of greenbacks deflated the post-war money supply:</a:t>
            </a:r>
          </a:p>
          <a:p>
            <a:pPr lvl="1"/>
            <a:r>
              <a:rPr lang="en-US"/>
              <a:t>By 1879, the U.S. returned to the international gold standard  &amp; stabilized the U.S. economy</a:t>
            </a:r>
          </a:p>
          <a:p>
            <a:pPr lvl="1"/>
            <a:r>
              <a:rPr lang="en-US"/>
              <a:t>But this policy hurt western farmers because money was more scarce &amp; credit was limited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772400" cy="838200"/>
          </a:xfrm>
        </p:spPr>
        <p:txBody>
          <a:bodyPr/>
          <a:lstStyle/>
          <a:p>
            <a:r>
              <a:rPr lang="en-US"/>
              <a:t>Politics of Stalemate</a:t>
            </a:r>
          </a:p>
        </p:txBody>
      </p:sp>
      <p:sp>
        <p:nvSpPr>
          <p:cNvPr id="19459" name="Rectangle 3"/>
          <p:cNvSpPr>
            <a:spLocks noGrp="1" noChangeArrowheads="1"/>
          </p:cNvSpPr>
          <p:nvPr>
            <p:ph idx="1"/>
          </p:nvPr>
        </p:nvSpPr>
        <p:spPr>
          <a:xfrm>
            <a:off x="914400" y="838200"/>
            <a:ext cx="8229600" cy="6019800"/>
          </a:xfrm>
        </p:spPr>
        <p:txBody>
          <a:bodyPr/>
          <a:lstStyle/>
          <a:p>
            <a:pPr>
              <a:lnSpc>
                <a:spcPct val="90000"/>
              </a:lnSpc>
              <a:spcBef>
                <a:spcPct val="15000"/>
              </a:spcBef>
            </a:pPr>
            <a:r>
              <a:rPr lang="en-US"/>
              <a:t>The 5 presidential elections from 1876 to 1892 were the most closely contested elections ever</a:t>
            </a:r>
          </a:p>
          <a:p>
            <a:pPr>
              <a:lnSpc>
                <a:spcPct val="90000"/>
              </a:lnSpc>
              <a:spcBef>
                <a:spcPct val="15000"/>
              </a:spcBef>
            </a:pPr>
            <a:r>
              <a:rPr lang="en-US"/>
              <a:t>Congress was split as well:</a:t>
            </a:r>
          </a:p>
          <a:p>
            <a:pPr lvl="1">
              <a:lnSpc>
                <a:spcPct val="90000"/>
              </a:lnSpc>
              <a:spcBef>
                <a:spcPct val="15000"/>
              </a:spcBef>
            </a:pPr>
            <a:r>
              <a:rPr lang="en-US"/>
              <a:t>Democrats controlled the House</a:t>
            </a:r>
          </a:p>
          <a:p>
            <a:pPr lvl="1">
              <a:lnSpc>
                <a:spcPct val="90000"/>
              </a:lnSpc>
              <a:spcBef>
                <a:spcPct val="15000"/>
              </a:spcBef>
            </a:pPr>
            <a:r>
              <a:rPr lang="en-US"/>
              <a:t>Republicans held the Senate</a:t>
            </a:r>
          </a:p>
          <a:p>
            <a:pPr>
              <a:lnSpc>
                <a:spcPct val="90000"/>
              </a:lnSpc>
              <a:spcBef>
                <a:spcPct val="15000"/>
              </a:spcBef>
            </a:pPr>
            <a:r>
              <a:rPr lang="en-US"/>
              <a:t>This “stalemate” made it difficult for any of the 5 presidents or either party to pass significant legislation for 20 years </a:t>
            </a:r>
          </a:p>
        </p:txBody>
      </p:sp>
      <p:sp>
        <p:nvSpPr>
          <p:cNvPr id="19460" name="AutoShape 4"/>
          <p:cNvSpPr>
            <a:spLocks noChangeArrowheads="1"/>
          </p:cNvSpPr>
          <p:nvPr/>
        </p:nvSpPr>
        <p:spPr bwMode="auto">
          <a:xfrm>
            <a:off x="381000" y="228600"/>
            <a:ext cx="8153400" cy="1066800"/>
          </a:xfrm>
          <a:prstGeom prst="wedgeRectCallout">
            <a:avLst>
              <a:gd name="adj1" fmla="val -2630"/>
              <a:gd name="adj2" fmla="val 124852"/>
            </a:avLst>
          </a:prstGeom>
          <a:solidFill>
            <a:srgbClr val="FFFF99"/>
          </a:solidFill>
          <a:ln w="38100">
            <a:solidFill>
              <a:schemeClr val="tx1"/>
            </a:solidFill>
            <a:miter lim="800000"/>
            <a:headEnd/>
            <a:tailEnd/>
          </a:ln>
          <a:effectLst/>
        </p:spPr>
        <p:txBody>
          <a:bodyPr/>
          <a:lstStyle/>
          <a:p>
            <a:pPr algn="ctr">
              <a:lnSpc>
                <a:spcPct val="80000"/>
              </a:lnSpc>
              <a:spcBef>
                <a:spcPct val="10000"/>
              </a:spcBef>
            </a:pPr>
            <a:r>
              <a:rPr kumimoji="1" lang="en-US" sz="3600"/>
              <a:t>No more than 1% of the popular vote separated the candidates in 3 of 5 elections</a:t>
            </a:r>
            <a:endParaRPr lang="en-US" sz="3600"/>
          </a:p>
        </p:txBody>
      </p:sp>
      <p:sp>
        <p:nvSpPr>
          <p:cNvPr id="19461" name="AutoShape 5"/>
          <p:cNvSpPr>
            <a:spLocks noChangeArrowheads="1"/>
          </p:cNvSpPr>
          <p:nvPr/>
        </p:nvSpPr>
        <p:spPr bwMode="auto">
          <a:xfrm>
            <a:off x="381000" y="3048000"/>
            <a:ext cx="4038600" cy="990600"/>
          </a:xfrm>
          <a:prstGeom prst="wedgeRectCallout">
            <a:avLst>
              <a:gd name="adj1" fmla="val -3736"/>
              <a:gd name="adj2" fmla="val 274838"/>
            </a:avLst>
          </a:prstGeom>
          <a:solidFill>
            <a:srgbClr val="FFCC99"/>
          </a:solidFill>
          <a:ln w="38100">
            <a:solidFill>
              <a:schemeClr val="tx1"/>
            </a:solidFill>
            <a:miter lim="800000"/>
            <a:headEnd/>
            <a:tailEnd/>
          </a:ln>
          <a:effectLst/>
        </p:spPr>
        <p:txBody>
          <a:bodyPr/>
          <a:lstStyle/>
          <a:p>
            <a:pPr algn="ctr">
              <a:lnSpc>
                <a:spcPct val="80000"/>
              </a:lnSpc>
              <a:spcBef>
                <a:spcPct val="10000"/>
              </a:spcBef>
            </a:pPr>
            <a:r>
              <a:rPr kumimoji="1" lang="en-US" sz="3600"/>
              <a:t>Pendleton Civil Service Act of 1883</a:t>
            </a:r>
            <a:endParaRPr lang="en-US" sz="3600"/>
          </a:p>
        </p:txBody>
      </p:sp>
      <p:sp>
        <p:nvSpPr>
          <p:cNvPr id="19462" name="AutoShape 6"/>
          <p:cNvSpPr>
            <a:spLocks noChangeArrowheads="1"/>
          </p:cNvSpPr>
          <p:nvPr/>
        </p:nvSpPr>
        <p:spPr bwMode="auto">
          <a:xfrm>
            <a:off x="4572000" y="3124200"/>
            <a:ext cx="4191000" cy="990600"/>
          </a:xfrm>
          <a:prstGeom prst="wedgeRectCallout">
            <a:avLst>
              <a:gd name="adj1" fmla="val -81366"/>
              <a:gd name="adj2" fmla="val 264264"/>
            </a:avLst>
          </a:prstGeom>
          <a:solidFill>
            <a:srgbClr val="CCCCFF"/>
          </a:solidFill>
          <a:ln w="38100">
            <a:solidFill>
              <a:schemeClr val="tx1"/>
            </a:solidFill>
            <a:miter lim="800000"/>
            <a:headEnd/>
            <a:tailEnd/>
          </a:ln>
          <a:effectLst/>
        </p:spPr>
        <p:txBody>
          <a:bodyPr/>
          <a:lstStyle/>
          <a:p>
            <a:pPr algn="ctr">
              <a:lnSpc>
                <a:spcPct val="80000"/>
              </a:lnSpc>
              <a:spcBef>
                <a:spcPct val="10000"/>
              </a:spcBef>
            </a:pPr>
            <a:r>
              <a:rPr kumimoji="1" lang="en-US" sz="3600"/>
              <a:t>Interstate Commerce Act of 1887</a:t>
            </a:r>
            <a:endParaRPr lang="en-US" sz="3600"/>
          </a:p>
        </p:txBody>
      </p:sp>
      <p:sp>
        <p:nvSpPr>
          <p:cNvPr id="19463" name="AutoShape 7"/>
          <p:cNvSpPr>
            <a:spLocks noChangeArrowheads="1"/>
          </p:cNvSpPr>
          <p:nvPr/>
        </p:nvSpPr>
        <p:spPr bwMode="auto">
          <a:xfrm>
            <a:off x="609600" y="4191000"/>
            <a:ext cx="3733800" cy="990600"/>
          </a:xfrm>
          <a:prstGeom prst="wedgeRectCallout">
            <a:avLst>
              <a:gd name="adj1" fmla="val 3486"/>
              <a:gd name="adj2" fmla="val 152403"/>
            </a:avLst>
          </a:prstGeom>
          <a:solidFill>
            <a:srgbClr val="FFCCFF"/>
          </a:solidFill>
          <a:ln w="38100">
            <a:solidFill>
              <a:schemeClr val="tx1"/>
            </a:solidFill>
            <a:miter lim="800000"/>
            <a:headEnd/>
            <a:tailEnd/>
          </a:ln>
          <a:effectLst/>
        </p:spPr>
        <p:txBody>
          <a:bodyPr/>
          <a:lstStyle/>
          <a:p>
            <a:pPr algn="ctr">
              <a:lnSpc>
                <a:spcPct val="80000"/>
              </a:lnSpc>
              <a:spcBef>
                <a:spcPct val="10000"/>
              </a:spcBef>
            </a:pPr>
            <a:r>
              <a:rPr kumimoji="1" lang="en-US" sz="3600"/>
              <a:t>Sherman Antitrust Act of 1890</a:t>
            </a:r>
            <a:endParaRPr lang="en-US" sz="3600"/>
          </a:p>
        </p:txBody>
      </p:sp>
      <p:sp>
        <p:nvSpPr>
          <p:cNvPr id="19464" name="AutoShape 8"/>
          <p:cNvSpPr>
            <a:spLocks noChangeArrowheads="1"/>
          </p:cNvSpPr>
          <p:nvPr/>
        </p:nvSpPr>
        <p:spPr bwMode="auto">
          <a:xfrm>
            <a:off x="4572000" y="4191000"/>
            <a:ext cx="3657600" cy="990600"/>
          </a:xfrm>
          <a:prstGeom prst="wedgeRectCallout">
            <a:avLst>
              <a:gd name="adj1" fmla="val -78472"/>
              <a:gd name="adj2" fmla="val 160255"/>
            </a:avLst>
          </a:prstGeom>
          <a:solidFill>
            <a:srgbClr val="CCFF99"/>
          </a:solidFill>
          <a:ln w="38100">
            <a:solidFill>
              <a:schemeClr val="tx1"/>
            </a:solidFill>
            <a:miter lim="800000"/>
            <a:headEnd/>
            <a:tailEnd/>
          </a:ln>
          <a:effectLst/>
        </p:spPr>
        <p:txBody>
          <a:bodyPr/>
          <a:lstStyle/>
          <a:p>
            <a:pPr algn="ctr">
              <a:lnSpc>
                <a:spcPct val="80000"/>
              </a:lnSpc>
              <a:spcBef>
                <a:spcPct val="10000"/>
              </a:spcBef>
            </a:pPr>
            <a:r>
              <a:rPr kumimoji="1" lang="en-US" sz="3600"/>
              <a:t>McKinley Tariff Act of 1890</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Effect transition="in" filter="fade">
                                      <p:cBhvr>
                                        <p:cTn id="9" dur="500"/>
                                        <p:tgtEl>
                                          <p:spTgt spid="1946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461"/>
                                        </p:tgtEl>
                                        <p:attrNameLst>
                                          <p:attrName>style.visibility</p:attrName>
                                        </p:attrNameLst>
                                      </p:cBhvr>
                                      <p:to>
                                        <p:strVal val="visible"/>
                                      </p:to>
                                    </p:set>
                                    <p:anim calcmode="lin" valueType="num">
                                      <p:cBhvr>
                                        <p:cTn id="14" dur="500" fill="hold"/>
                                        <p:tgtEl>
                                          <p:spTgt spid="19461"/>
                                        </p:tgtEl>
                                        <p:attrNameLst>
                                          <p:attrName>ppt_w</p:attrName>
                                        </p:attrNameLst>
                                      </p:cBhvr>
                                      <p:tavLst>
                                        <p:tav tm="0">
                                          <p:val>
                                            <p:fltVal val="0"/>
                                          </p:val>
                                        </p:tav>
                                        <p:tav tm="100000">
                                          <p:val>
                                            <p:strVal val="#ppt_w"/>
                                          </p:val>
                                        </p:tav>
                                      </p:tavLst>
                                    </p:anim>
                                    <p:anim calcmode="lin" valueType="num">
                                      <p:cBhvr>
                                        <p:cTn id="15" dur="500" fill="hold"/>
                                        <p:tgtEl>
                                          <p:spTgt spid="19461"/>
                                        </p:tgtEl>
                                        <p:attrNameLst>
                                          <p:attrName>ppt_h</p:attrName>
                                        </p:attrNameLst>
                                      </p:cBhvr>
                                      <p:tavLst>
                                        <p:tav tm="0">
                                          <p:val>
                                            <p:fltVal val="0"/>
                                          </p:val>
                                        </p:tav>
                                        <p:tav tm="100000">
                                          <p:val>
                                            <p:strVal val="#ppt_h"/>
                                          </p:val>
                                        </p:tav>
                                      </p:tavLst>
                                    </p:anim>
                                    <p:animEffect transition="in" filter="fade">
                                      <p:cBhvr>
                                        <p:cTn id="16" dur="500"/>
                                        <p:tgtEl>
                                          <p:spTgt spid="19461"/>
                                        </p:tgtEl>
                                      </p:cBhvr>
                                    </p:animEffec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9462"/>
                                        </p:tgtEl>
                                        <p:attrNameLst>
                                          <p:attrName>style.visibility</p:attrName>
                                        </p:attrNameLst>
                                      </p:cBhvr>
                                      <p:to>
                                        <p:strVal val="visible"/>
                                      </p:to>
                                    </p:set>
                                    <p:anim calcmode="lin" valueType="num">
                                      <p:cBhvr>
                                        <p:cTn id="20" dur="500" fill="hold"/>
                                        <p:tgtEl>
                                          <p:spTgt spid="19462"/>
                                        </p:tgtEl>
                                        <p:attrNameLst>
                                          <p:attrName>ppt_w</p:attrName>
                                        </p:attrNameLst>
                                      </p:cBhvr>
                                      <p:tavLst>
                                        <p:tav tm="0">
                                          <p:val>
                                            <p:fltVal val="0"/>
                                          </p:val>
                                        </p:tav>
                                        <p:tav tm="100000">
                                          <p:val>
                                            <p:strVal val="#ppt_w"/>
                                          </p:val>
                                        </p:tav>
                                      </p:tavLst>
                                    </p:anim>
                                    <p:anim calcmode="lin" valueType="num">
                                      <p:cBhvr>
                                        <p:cTn id="21" dur="500" fill="hold"/>
                                        <p:tgtEl>
                                          <p:spTgt spid="19462"/>
                                        </p:tgtEl>
                                        <p:attrNameLst>
                                          <p:attrName>ppt_h</p:attrName>
                                        </p:attrNameLst>
                                      </p:cBhvr>
                                      <p:tavLst>
                                        <p:tav tm="0">
                                          <p:val>
                                            <p:fltVal val="0"/>
                                          </p:val>
                                        </p:tav>
                                        <p:tav tm="100000">
                                          <p:val>
                                            <p:strVal val="#ppt_h"/>
                                          </p:val>
                                        </p:tav>
                                      </p:tavLst>
                                    </p:anim>
                                    <p:animEffect transition="in" filter="fade">
                                      <p:cBhvr>
                                        <p:cTn id="22" dur="500"/>
                                        <p:tgtEl>
                                          <p:spTgt spid="19462"/>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9463"/>
                                        </p:tgtEl>
                                        <p:attrNameLst>
                                          <p:attrName>style.visibility</p:attrName>
                                        </p:attrNameLst>
                                      </p:cBhvr>
                                      <p:to>
                                        <p:strVal val="visible"/>
                                      </p:to>
                                    </p:set>
                                    <p:anim calcmode="lin" valueType="num">
                                      <p:cBhvr>
                                        <p:cTn id="26" dur="500" fill="hold"/>
                                        <p:tgtEl>
                                          <p:spTgt spid="19463"/>
                                        </p:tgtEl>
                                        <p:attrNameLst>
                                          <p:attrName>ppt_w</p:attrName>
                                        </p:attrNameLst>
                                      </p:cBhvr>
                                      <p:tavLst>
                                        <p:tav tm="0">
                                          <p:val>
                                            <p:fltVal val="0"/>
                                          </p:val>
                                        </p:tav>
                                        <p:tav tm="100000">
                                          <p:val>
                                            <p:strVal val="#ppt_w"/>
                                          </p:val>
                                        </p:tav>
                                      </p:tavLst>
                                    </p:anim>
                                    <p:anim calcmode="lin" valueType="num">
                                      <p:cBhvr>
                                        <p:cTn id="27" dur="500" fill="hold"/>
                                        <p:tgtEl>
                                          <p:spTgt spid="19463"/>
                                        </p:tgtEl>
                                        <p:attrNameLst>
                                          <p:attrName>ppt_h</p:attrName>
                                        </p:attrNameLst>
                                      </p:cBhvr>
                                      <p:tavLst>
                                        <p:tav tm="0">
                                          <p:val>
                                            <p:fltVal val="0"/>
                                          </p:val>
                                        </p:tav>
                                        <p:tav tm="100000">
                                          <p:val>
                                            <p:strVal val="#ppt_h"/>
                                          </p:val>
                                        </p:tav>
                                      </p:tavLst>
                                    </p:anim>
                                    <p:animEffect transition="in" filter="fade">
                                      <p:cBhvr>
                                        <p:cTn id="28" dur="500"/>
                                        <p:tgtEl>
                                          <p:spTgt spid="19463"/>
                                        </p:tgtEl>
                                      </p:cBhvr>
                                    </p:animEffect>
                                  </p:childTnLst>
                                </p:cTn>
                              </p:par>
                            </p:childTnLst>
                          </p:cTn>
                        </p:par>
                        <p:par>
                          <p:cTn id="29" fill="hold">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19464"/>
                                        </p:tgtEl>
                                        <p:attrNameLst>
                                          <p:attrName>style.visibility</p:attrName>
                                        </p:attrNameLst>
                                      </p:cBhvr>
                                      <p:to>
                                        <p:strVal val="visible"/>
                                      </p:to>
                                    </p:set>
                                    <p:anim calcmode="lin" valueType="num">
                                      <p:cBhvr>
                                        <p:cTn id="32" dur="500" fill="hold"/>
                                        <p:tgtEl>
                                          <p:spTgt spid="19464"/>
                                        </p:tgtEl>
                                        <p:attrNameLst>
                                          <p:attrName>ppt_w</p:attrName>
                                        </p:attrNameLst>
                                      </p:cBhvr>
                                      <p:tavLst>
                                        <p:tav tm="0">
                                          <p:val>
                                            <p:fltVal val="0"/>
                                          </p:val>
                                        </p:tav>
                                        <p:tav tm="100000">
                                          <p:val>
                                            <p:strVal val="#ppt_w"/>
                                          </p:val>
                                        </p:tav>
                                      </p:tavLst>
                                    </p:anim>
                                    <p:anim calcmode="lin" valueType="num">
                                      <p:cBhvr>
                                        <p:cTn id="33" dur="500" fill="hold"/>
                                        <p:tgtEl>
                                          <p:spTgt spid="19464"/>
                                        </p:tgtEl>
                                        <p:attrNameLst>
                                          <p:attrName>ppt_h</p:attrName>
                                        </p:attrNameLst>
                                      </p:cBhvr>
                                      <p:tavLst>
                                        <p:tav tm="0">
                                          <p:val>
                                            <p:fltVal val="0"/>
                                          </p:val>
                                        </p:tav>
                                        <p:tav tm="100000">
                                          <p:val>
                                            <p:strVal val="#ppt_h"/>
                                          </p:val>
                                        </p:tav>
                                      </p:tavLst>
                                    </p:anim>
                                    <p:animEffect transition="in" filter="fade">
                                      <p:cBhvr>
                                        <p:cTn id="3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P spid="19463" grpId="0" animBg="1"/>
      <p:bldP spid="1946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14400" y="0"/>
            <a:ext cx="8229600" cy="914400"/>
          </a:xfrm>
        </p:spPr>
        <p:txBody>
          <a:bodyPr/>
          <a:lstStyle/>
          <a:p>
            <a:r>
              <a:rPr lang="en-US"/>
              <a:t>Greenback &amp; Silver Movements </a:t>
            </a:r>
          </a:p>
        </p:txBody>
      </p:sp>
      <p:sp>
        <p:nvSpPr>
          <p:cNvPr id="145411" name="Rectangle 3"/>
          <p:cNvSpPr>
            <a:spLocks noGrp="1" noChangeArrowheads="1"/>
          </p:cNvSpPr>
          <p:nvPr>
            <p:ph idx="1"/>
          </p:nvPr>
        </p:nvSpPr>
        <p:spPr>
          <a:xfrm>
            <a:off x="914400" y="838200"/>
            <a:ext cx="8229600" cy="6019800"/>
          </a:xfrm>
        </p:spPr>
        <p:txBody>
          <a:bodyPr/>
          <a:lstStyle/>
          <a:p>
            <a:pPr>
              <a:lnSpc>
                <a:spcPct val="95000"/>
              </a:lnSpc>
              <a:spcBef>
                <a:spcPct val="10000"/>
              </a:spcBef>
            </a:pPr>
            <a:r>
              <a:rPr lang="en-US"/>
              <a:t>Many farmers supported the “free silver” movement:</a:t>
            </a:r>
          </a:p>
          <a:p>
            <a:pPr lvl="1">
              <a:lnSpc>
                <a:spcPct val="95000"/>
              </a:lnSpc>
              <a:spcBef>
                <a:spcPct val="10000"/>
              </a:spcBef>
            </a:pPr>
            <a:r>
              <a:rPr lang="en-US"/>
              <a:t>The U.S. minted silver &amp; gold coins at a ratio of 16:1, but stopped in 1873 due to an oversupply of gold </a:t>
            </a:r>
          </a:p>
          <a:p>
            <a:pPr lvl="1">
              <a:lnSpc>
                <a:spcPct val="95000"/>
              </a:lnSpc>
              <a:spcBef>
                <a:spcPct val="10000"/>
              </a:spcBef>
            </a:pPr>
            <a:r>
              <a:rPr lang="en-US"/>
              <a:t>But western miners found huge lodes of silver &amp; wanted “free silver”—the gov’t should buy all silver from miners &amp; coin it </a:t>
            </a:r>
          </a:p>
        </p:txBody>
      </p:sp>
      <p:sp>
        <p:nvSpPr>
          <p:cNvPr id="145412" name="AutoShape 4"/>
          <p:cNvSpPr>
            <a:spLocks noChangeArrowheads="1"/>
          </p:cNvSpPr>
          <p:nvPr/>
        </p:nvSpPr>
        <p:spPr bwMode="auto">
          <a:xfrm>
            <a:off x="457200" y="228600"/>
            <a:ext cx="8229600" cy="990600"/>
          </a:xfrm>
          <a:prstGeom prst="wedgeRectCallout">
            <a:avLst>
              <a:gd name="adj1" fmla="val 39852"/>
              <a:gd name="adj2" fmla="val 435736"/>
            </a:avLst>
          </a:prstGeom>
          <a:solidFill>
            <a:srgbClr val="CCFF99"/>
          </a:solidFill>
          <a:ln w="38100">
            <a:solidFill>
              <a:schemeClr val="tx1"/>
            </a:solidFill>
            <a:miter lim="800000"/>
            <a:headEnd/>
            <a:tailEnd/>
          </a:ln>
          <a:effectLst/>
        </p:spPr>
        <p:txBody>
          <a:bodyPr/>
          <a:lstStyle/>
          <a:p>
            <a:pPr algn="ctr">
              <a:lnSpc>
                <a:spcPct val="80000"/>
              </a:lnSpc>
            </a:pPr>
            <a:r>
              <a:rPr lang="en-US" sz="3600"/>
              <a:t>This would lead to inflation &amp; someone would consistently buy silver from miners</a:t>
            </a:r>
          </a:p>
        </p:txBody>
      </p:sp>
      <p:sp>
        <p:nvSpPr>
          <p:cNvPr id="145413" name="AutoShape 5"/>
          <p:cNvSpPr>
            <a:spLocks noChangeArrowheads="1"/>
          </p:cNvSpPr>
          <p:nvPr/>
        </p:nvSpPr>
        <p:spPr bwMode="auto">
          <a:xfrm>
            <a:off x="2133600" y="1295400"/>
            <a:ext cx="6705600" cy="1447800"/>
          </a:xfrm>
          <a:prstGeom prst="wedgeRectCallout">
            <a:avLst>
              <a:gd name="adj1" fmla="val 29690"/>
              <a:gd name="adj2" fmla="val 205593"/>
            </a:avLst>
          </a:prstGeom>
          <a:solidFill>
            <a:srgbClr val="FFFF99"/>
          </a:solidFill>
          <a:ln w="38100">
            <a:solidFill>
              <a:schemeClr val="tx1"/>
            </a:solidFill>
            <a:miter lim="800000"/>
            <a:headEnd/>
            <a:tailEnd/>
          </a:ln>
          <a:effectLst/>
        </p:spPr>
        <p:txBody>
          <a:bodyPr/>
          <a:lstStyle/>
          <a:p>
            <a:pPr algn="ctr">
              <a:lnSpc>
                <a:spcPct val="80000"/>
              </a:lnSpc>
            </a:pPr>
            <a:r>
              <a:rPr lang="en-US" sz="3600"/>
              <a:t>In 1878, Congress passed the </a:t>
            </a:r>
            <a:r>
              <a:rPr lang="en-US" sz="3600" u="sng"/>
              <a:t>Bland-Allison Act</a:t>
            </a:r>
            <a:r>
              <a:rPr lang="en-US" sz="3600"/>
              <a:t> to coin between $2-4 million in silver coins</a:t>
            </a:r>
            <a:r>
              <a:rPr lang="en-US" sz="3600">
                <a:sym typeface="Wingdings" pitchFamily="2" charset="2"/>
              </a:rPr>
              <a:t> </a:t>
            </a:r>
            <a:endParaRPr lang="en-US" sz="3600"/>
          </a:p>
        </p:txBody>
      </p:sp>
      <p:sp>
        <p:nvSpPr>
          <p:cNvPr id="145414" name="AutoShape 6"/>
          <p:cNvSpPr>
            <a:spLocks noChangeArrowheads="1"/>
          </p:cNvSpPr>
          <p:nvPr/>
        </p:nvSpPr>
        <p:spPr bwMode="auto">
          <a:xfrm>
            <a:off x="228600" y="2819400"/>
            <a:ext cx="6858000" cy="1905000"/>
          </a:xfrm>
          <a:prstGeom prst="wedgeRectCallout">
            <a:avLst>
              <a:gd name="adj1" fmla="val 50718"/>
              <a:gd name="adj2" fmla="val 71333"/>
            </a:avLst>
          </a:prstGeom>
          <a:solidFill>
            <a:srgbClr val="CCCCFF"/>
          </a:solidFill>
          <a:ln w="38100">
            <a:solidFill>
              <a:schemeClr val="tx1"/>
            </a:solidFill>
            <a:miter lim="800000"/>
            <a:headEnd/>
            <a:tailEnd/>
          </a:ln>
          <a:effectLst/>
        </p:spPr>
        <p:txBody>
          <a:bodyPr/>
          <a:lstStyle/>
          <a:p>
            <a:pPr algn="ctr">
              <a:lnSpc>
                <a:spcPct val="80000"/>
              </a:lnSpc>
            </a:pPr>
            <a:r>
              <a:rPr lang="en-US" sz="3600"/>
              <a:t>In 1890, Congress passed the </a:t>
            </a:r>
            <a:r>
              <a:rPr lang="en-US" sz="3600" u="sng"/>
              <a:t>Sherman Silver Purchase Act</a:t>
            </a:r>
            <a:r>
              <a:rPr lang="en-US" sz="3600"/>
              <a:t> to</a:t>
            </a:r>
            <a:r>
              <a:rPr lang="en-US" sz="3600" u="sng">
                <a:effectLst>
                  <a:outerShdw blurRad="38100" dist="38100" dir="2700000" algn="tl">
                    <a:srgbClr val="FFFFFF"/>
                  </a:outerShdw>
                </a:effectLst>
              </a:rPr>
              <a:t> </a:t>
            </a:r>
            <a:r>
              <a:rPr lang="en-US" sz="3600"/>
              <a:t>increase silver coinage but not to 16:1 (the act </a:t>
            </a:r>
            <a:r>
              <a:rPr lang="en-US" sz="3600">
                <a:sym typeface="Wingdings" pitchFamily="2" charset="2"/>
              </a:rPr>
              <a:t>was repealed in 1893)</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p:cTn id="7" dur="500" fill="hold"/>
                                        <p:tgtEl>
                                          <p:spTgt spid="145412"/>
                                        </p:tgtEl>
                                        <p:attrNameLst>
                                          <p:attrName>ppt_w</p:attrName>
                                        </p:attrNameLst>
                                      </p:cBhvr>
                                      <p:tavLst>
                                        <p:tav tm="0">
                                          <p:val>
                                            <p:fltVal val="0"/>
                                          </p:val>
                                        </p:tav>
                                        <p:tav tm="100000">
                                          <p:val>
                                            <p:strVal val="#ppt_w"/>
                                          </p:val>
                                        </p:tav>
                                      </p:tavLst>
                                    </p:anim>
                                    <p:anim calcmode="lin" valueType="num">
                                      <p:cBhvr>
                                        <p:cTn id="8" dur="500" fill="hold"/>
                                        <p:tgtEl>
                                          <p:spTgt spid="145412"/>
                                        </p:tgtEl>
                                        <p:attrNameLst>
                                          <p:attrName>ppt_h</p:attrName>
                                        </p:attrNameLst>
                                      </p:cBhvr>
                                      <p:tavLst>
                                        <p:tav tm="0">
                                          <p:val>
                                            <p:fltVal val="0"/>
                                          </p:val>
                                        </p:tav>
                                        <p:tav tm="100000">
                                          <p:val>
                                            <p:strVal val="#ppt_h"/>
                                          </p:val>
                                        </p:tav>
                                      </p:tavLst>
                                    </p:anim>
                                    <p:animEffect transition="in" filter="fade">
                                      <p:cBhvr>
                                        <p:cTn id="9" dur="500"/>
                                        <p:tgtEl>
                                          <p:spTgt spid="1454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5413"/>
                                        </p:tgtEl>
                                        <p:attrNameLst>
                                          <p:attrName>style.visibility</p:attrName>
                                        </p:attrNameLst>
                                      </p:cBhvr>
                                      <p:to>
                                        <p:strVal val="visible"/>
                                      </p:to>
                                    </p:set>
                                    <p:anim calcmode="lin" valueType="num">
                                      <p:cBhvr>
                                        <p:cTn id="14" dur="500" fill="hold"/>
                                        <p:tgtEl>
                                          <p:spTgt spid="145413"/>
                                        </p:tgtEl>
                                        <p:attrNameLst>
                                          <p:attrName>ppt_w</p:attrName>
                                        </p:attrNameLst>
                                      </p:cBhvr>
                                      <p:tavLst>
                                        <p:tav tm="0">
                                          <p:val>
                                            <p:fltVal val="0"/>
                                          </p:val>
                                        </p:tav>
                                        <p:tav tm="100000">
                                          <p:val>
                                            <p:strVal val="#ppt_w"/>
                                          </p:val>
                                        </p:tav>
                                      </p:tavLst>
                                    </p:anim>
                                    <p:anim calcmode="lin" valueType="num">
                                      <p:cBhvr>
                                        <p:cTn id="15" dur="500" fill="hold"/>
                                        <p:tgtEl>
                                          <p:spTgt spid="145413"/>
                                        </p:tgtEl>
                                        <p:attrNameLst>
                                          <p:attrName>ppt_h</p:attrName>
                                        </p:attrNameLst>
                                      </p:cBhvr>
                                      <p:tavLst>
                                        <p:tav tm="0">
                                          <p:val>
                                            <p:fltVal val="0"/>
                                          </p:val>
                                        </p:tav>
                                        <p:tav tm="100000">
                                          <p:val>
                                            <p:strVal val="#ppt_h"/>
                                          </p:val>
                                        </p:tav>
                                      </p:tavLst>
                                    </p:anim>
                                    <p:animEffect transition="in" filter="fade">
                                      <p:cBhvr>
                                        <p:cTn id="16" dur="500"/>
                                        <p:tgtEl>
                                          <p:spTgt spid="1454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5414"/>
                                        </p:tgtEl>
                                        <p:attrNameLst>
                                          <p:attrName>style.visibility</p:attrName>
                                        </p:attrNameLst>
                                      </p:cBhvr>
                                      <p:to>
                                        <p:strVal val="visible"/>
                                      </p:to>
                                    </p:set>
                                    <p:anim calcmode="lin" valueType="num">
                                      <p:cBhvr>
                                        <p:cTn id="21" dur="500" fill="hold"/>
                                        <p:tgtEl>
                                          <p:spTgt spid="145414"/>
                                        </p:tgtEl>
                                        <p:attrNameLst>
                                          <p:attrName>ppt_w</p:attrName>
                                        </p:attrNameLst>
                                      </p:cBhvr>
                                      <p:tavLst>
                                        <p:tav tm="0">
                                          <p:val>
                                            <p:fltVal val="0"/>
                                          </p:val>
                                        </p:tav>
                                        <p:tav tm="100000">
                                          <p:val>
                                            <p:strVal val="#ppt_w"/>
                                          </p:val>
                                        </p:tav>
                                      </p:tavLst>
                                    </p:anim>
                                    <p:anim calcmode="lin" valueType="num">
                                      <p:cBhvr>
                                        <p:cTn id="22" dur="500" fill="hold"/>
                                        <p:tgtEl>
                                          <p:spTgt spid="145414"/>
                                        </p:tgtEl>
                                        <p:attrNameLst>
                                          <p:attrName>ppt_h</p:attrName>
                                        </p:attrNameLst>
                                      </p:cBhvr>
                                      <p:tavLst>
                                        <p:tav tm="0">
                                          <p:val>
                                            <p:fltVal val="0"/>
                                          </p:val>
                                        </p:tav>
                                        <p:tav tm="100000">
                                          <p:val>
                                            <p:strVal val="#ppt_h"/>
                                          </p:val>
                                        </p:tav>
                                      </p:tavLst>
                                    </p:anim>
                                    <p:animEffect transition="in" filter="fade">
                                      <p:cBhvr>
                                        <p:cTn id="23" dur="500"/>
                                        <p:tgtEl>
                                          <p:spTgt spid="14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P spid="145413" grpId="0" animBg="1"/>
      <p:bldP spid="1454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143000" y="0"/>
            <a:ext cx="7772400" cy="838200"/>
          </a:xfrm>
        </p:spPr>
        <p:txBody>
          <a:bodyPr/>
          <a:lstStyle/>
          <a:p>
            <a:r>
              <a:rPr lang="en-US"/>
              <a:t>The Granger Movement</a:t>
            </a:r>
          </a:p>
        </p:txBody>
      </p:sp>
      <p:sp>
        <p:nvSpPr>
          <p:cNvPr id="183299" name="Rectangle 3"/>
          <p:cNvSpPr>
            <a:spLocks noGrp="1" noChangeArrowheads="1"/>
          </p:cNvSpPr>
          <p:nvPr>
            <p:ph idx="1"/>
          </p:nvPr>
        </p:nvSpPr>
        <p:spPr>
          <a:xfrm>
            <a:off x="838200" y="838200"/>
            <a:ext cx="8305800" cy="6019800"/>
          </a:xfrm>
        </p:spPr>
        <p:txBody>
          <a:bodyPr/>
          <a:lstStyle/>
          <a:p>
            <a:pPr>
              <a:lnSpc>
                <a:spcPct val="90000"/>
              </a:lnSpc>
            </a:pPr>
            <a:r>
              <a:rPr lang="en-US"/>
              <a:t>The</a:t>
            </a:r>
            <a:r>
              <a:rPr lang="en-US" sz="3000"/>
              <a:t> </a:t>
            </a:r>
            <a:r>
              <a:rPr lang="en-US"/>
              <a:t>1</a:t>
            </a:r>
            <a:r>
              <a:rPr lang="en-US" baseline="30000"/>
              <a:t>st</a:t>
            </a:r>
            <a:r>
              <a:rPr lang="en-US" sz="3000"/>
              <a:t> </a:t>
            </a:r>
            <a:r>
              <a:rPr lang="en-US"/>
              <a:t>attempt</a:t>
            </a:r>
            <a:r>
              <a:rPr lang="en-US" sz="3000"/>
              <a:t> </a:t>
            </a:r>
            <a:r>
              <a:rPr lang="en-US"/>
              <a:t>to</a:t>
            </a:r>
            <a:r>
              <a:rPr lang="en-US" sz="3000"/>
              <a:t> </a:t>
            </a:r>
            <a:r>
              <a:rPr lang="en-US"/>
              <a:t>organize</a:t>
            </a:r>
            <a:r>
              <a:rPr lang="en-US" sz="3000"/>
              <a:t> </a:t>
            </a:r>
            <a:r>
              <a:rPr lang="en-US"/>
              <a:t>farmers began with the </a:t>
            </a:r>
            <a:r>
              <a:rPr lang="en-US" u="sng">
                <a:effectLst>
                  <a:outerShdw blurRad="38100" dist="38100" dir="2700000" algn="tl">
                    <a:srgbClr val="C0C0C0"/>
                  </a:outerShdw>
                </a:effectLst>
              </a:rPr>
              <a:t>Grangers:</a:t>
            </a:r>
            <a:endParaRPr lang="en-US"/>
          </a:p>
          <a:p>
            <a:pPr lvl="1">
              <a:lnSpc>
                <a:spcPct val="90000"/>
              </a:lnSpc>
            </a:pPr>
            <a:r>
              <a:rPr lang="en-US"/>
              <a:t>Grangers grew angry at the exploitive practices of Eastern bankers,</a:t>
            </a:r>
            <a:r>
              <a:rPr lang="en-US" sz="3000"/>
              <a:t> </a:t>
            </a:r>
            <a:r>
              <a:rPr lang="en-US"/>
              <a:t>railroads,</a:t>
            </a:r>
            <a:r>
              <a:rPr lang="en-US" sz="2800"/>
              <a:t> </a:t>
            </a:r>
            <a:r>
              <a:rPr lang="en-US"/>
              <a:t>&amp;</a:t>
            </a:r>
            <a:r>
              <a:rPr lang="en-US" sz="3000"/>
              <a:t> </a:t>
            </a:r>
            <a:r>
              <a:rPr lang="en-US"/>
              <a:t>wholesalers </a:t>
            </a:r>
          </a:p>
          <a:p>
            <a:pPr lvl="1">
              <a:lnSpc>
                <a:spcPct val="90000"/>
              </a:lnSpc>
            </a:pPr>
            <a:r>
              <a:rPr lang="en-US"/>
              <a:t>Grangers formed co-op stores, banks, &amp; grain elevators</a:t>
            </a:r>
          </a:p>
          <a:p>
            <a:pPr>
              <a:lnSpc>
                <a:spcPct val="90000"/>
              </a:lnSpc>
            </a:pPr>
            <a:r>
              <a:rPr lang="en-US"/>
              <a:t>The</a:t>
            </a:r>
            <a:r>
              <a:rPr lang="en-US" sz="3000"/>
              <a:t> </a:t>
            </a:r>
            <a:r>
              <a:rPr lang="en-US"/>
              <a:t>Grange</a:t>
            </a:r>
            <a:r>
              <a:rPr lang="en-US" sz="3000"/>
              <a:t> </a:t>
            </a:r>
            <a:r>
              <a:rPr lang="en-US"/>
              <a:t>died in the depression of the 1870s, but established the precedent of farmer organization</a:t>
            </a:r>
          </a:p>
        </p:txBody>
      </p:sp>
      <p:pic>
        <p:nvPicPr>
          <p:cNvPr id="183301" name="Picture 5" descr="Photo of GRANGE MOVEMENT. &#10;Grange members meeting in the woods near Winchester (Scott County), Illinois, in 1873."/>
          <p:cNvPicPr>
            <a:picLocks noChangeAspect="1" noChangeArrowheads="1"/>
          </p:cNvPicPr>
          <p:nvPr/>
        </p:nvPicPr>
        <p:blipFill>
          <a:blip r:embed="rId2" cstate="print"/>
          <a:srcRect b="14510"/>
          <a:stretch>
            <a:fillRect/>
          </a:stretch>
        </p:blipFill>
        <p:spPr bwMode="auto">
          <a:xfrm>
            <a:off x="1447800" y="2057400"/>
            <a:ext cx="7086600" cy="4748213"/>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 calcmode="lin" valueType="num">
                                      <p:cBhvr>
                                        <p:cTn id="7" dur="500" fill="hold"/>
                                        <p:tgtEl>
                                          <p:spTgt spid="183301"/>
                                        </p:tgtEl>
                                        <p:attrNameLst>
                                          <p:attrName>ppt_w</p:attrName>
                                        </p:attrNameLst>
                                      </p:cBhvr>
                                      <p:tavLst>
                                        <p:tav tm="0">
                                          <p:val>
                                            <p:fltVal val="0"/>
                                          </p:val>
                                        </p:tav>
                                        <p:tav tm="100000">
                                          <p:val>
                                            <p:strVal val="#ppt_w"/>
                                          </p:val>
                                        </p:tav>
                                      </p:tavLst>
                                    </p:anim>
                                    <p:anim calcmode="lin" valueType="num">
                                      <p:cBhvr>
                                        <p:cTn id="8" dur="500" fill="hold"/>
                                        <p:tgtEl>
                                          <p:spTgt spid="183301"/>
                                        </p:tgtEl>
                                        <p:attrNameLst>
                                          <p:attrName>ppt_h</p:attrName>
                                        </p:attrNameLst>
                                      </p:cBhvr>
                                      <p:tavLst>
                                        <p:tav tm="0">
                                          <p:val>
                                            <p:fltVal val="0"/>
                                          </p:val>
                                        </p:tav>
                                        <p:tav tm="100000">
                                          <p:val>
                                            <p:strVal val="#ppt_h"/>
                                          </p:val>
                                        </p:tav>
                                      </p:tavLst>
                                    </p:anim>
                                    <p:animEffect transition="in" filter="fade">
                                      <p:cBhvr>
                                        <p:cTn id="9" dur="500"/>
                                        <p:tgtEl>
                                          <p:spTgt spid="183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143000" y="0"/>
            <a:ext cx="7772400" cy="838200"/>
          </a:xfrm>
        </p:spPr>
        <p:txBody>
          <a:bodyPr/>
          <a:lstStyle/>
          <a:p>
            <a:r>
              <a:rPr lang="en-US"/>
              <a:t>The National Farmers’ Alliance</a:t>
            </a:r>
          </a:p>
        </p:txBody>
      </p:sp>
      <p:sp>
        <p:nvSpPr>
          <p:cNvPr id="147459" name="Rectangle 3"/>
          <p:cNvSpPr>
            <a:spLocks noGrp="1" noChangeArrowheads="1"/>
          </p:cNvSpPr>
          <p:nvPr>
            <p:ph idx="1"/>
          </p:nvPr>
        </p:nvSpPr>
        <p:spPr>
          <a:xfrm>
            <a:off x="914400" y="762000"/>
            <a:ext cx="8229600" cy="6096000"/>
          </a:xfrm>
        </p:spPr>
        <p:txBody>
          <a:bodyPr/>
          <a:lstStyle/>
          <a:p>
            <a:r>
              <a:rPr lang="en-US"/>
              <a:t>In 1890, the </a:t>
            </a:r>
            <a:r>
              <a:rPr lang="en-US" u="sng">
                <a:effectLst>
                  <a:outerShdw blurRad="38100" dist="38100" dir="2700000" algn="tl">
                    <a:srgbClr val="C0C0C0"/>
                  </a:outerShdw>
                </a:effectLst>
              </a:rPr>
              <a:t>National Farmers’ Alliance</a:t>
            </a:r>
            <a:r>
              <a:rPr lang="en-US"/>
              <a:t> replaced the Grange as the leading farmers’ group</a:t>
            </a:r>
          </a:p>
          <a:p>
            <a:r>
              <a:rPr lang="en-US"/>
              <a:t>In 1890, made </a:t>
            </a:r>
            <a:r>
              <a:rPr lang="en-US" u="sng">
                <a:effectLst>
                  <a:outerShdw blurRad="38100" dist="38100" dir="2700000" algn="tl">
                    <a:srgbClr val="C0C0C0"/>
                  </a:outerShdw>
                </a:effectLst>
              </a:rPr>
              <a:t>Ocala Demands</a:t>
            </a:r>
            <a:r>
              <a:rPr lang="en-US"/>
              <a:t>:</a:t>
            </a:r>
          </a:p>
          <a:p>
            <a:pPr lvl="1"/>
            <a:r>
              <a:rPr lang="en-US"/>
              <a:t>Allow farmers to store crops in gov’t silos when prices are bad </a:t>
            </a:r>
          </a:p>
          <a:p>
            <a:pPr lvl="1"/>
            <a:r>
              <a:rPr lang="en-US"/>
              <a:t>Free-coinage of silver, a federal income tax, &amp; regulation of RRs</a:t>
            </a:r>
          </a:p>
          <a:p>
            <a:pPr lvl="1"/>
            <a:r>
              <a:rPr lang="en-US"/>
              <a:t>Direct election of U.S. senators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143000" y="0"/>
            <a:ext cx="7772400" cy="838200"/>
          </a:xfrm>
        </p:spPr>
        <p:txBody>
          <a:bodyPr/>
          <a:lstStyle/>
          <a:p>
            <a:r>
              <a:rPr lang="en-US"/>
              <a:t>The Populist Party</a:t>
            </a:r>
          </a:p>
        </p:txBody>
      </p:sp>
      <p:sp>
        <p:nvSpPr>
          <p:cNvPr id="148483" name="Rectangle 3"/>
          <p:cNvSpPr>
            <a:spLocks noGrp="1" noChangeArrowheads="1"/>
          </p:cNvSpPr>
          <p:nvPr>
            <p:ph idx="1"/>
          </p:nvPr>
        </p:nvSpPr>
        <p:spPr>
          <a:xfrm>
            <a:off x="838200" y="762000"/>
            <a:ext cx="8305800" cy="6096000"/>
          </a:xfrm>
        </p:spPr>
        <p:txBody>
          <a:bodyPr/>
          <a:lstStyle/>
          <a:p>
            <a:pPr>
              <a:lnSpc>
                <a:spcPct val="90000"/>
              </a:lnSpc>
            </a:pPr>
            <a:r>
              <a:rPr lang="en-US"/>
              <a:t>In 1890, farmers &amp; factory workers formed the </a:t>
            </a:r>
            <a:r>
              <a:rPr lang="en-US" u="sng">
                <a:effectLst>
                  <a:outerShdw blurRad="38100" dist="38100" dir="2700000" algn="tl">
                    <a:srgbClr val="C0C0C0"/>
                  </a:outerShdw>
                </a:effectLst>
              </a:rPr>
              <a:t>Populist Party</a:t>
            </a:r>
            <a:r>
              <a:rPr lang="en-US"/>
              <a:t>:</a:t>
            </a:r>
          </a:p>
          <a:p>
            <a:pPr lvl="1">
              <a:lnSpc>
                <a:spcPct val="90000"/>
              </a:lnSpc>
            </a:pPr>
            <a:r>
              <a:rPr lang="en-US"/>
              <a:t>Their platform included the Ocala Demands, an 8-hour day, gov’t control of RRs &amp; banks, the breakup of monopolies, &amp; tighter immigration restrictions</a:t>
            </a:r>
          </a:p>
          <a:p>
            <a:pPr lvl="1">
              <a:lnSpc>
                <a:spcPct val="90000"/>
              </a:lnSpc>
            </a:pPr>
            <a:r>
              <a:rPr lang="en-US"/>
              <a:t>Populists emerged as a powerful 3</a:t>
            </a:r>
            <a:r>
              <a:rPr lang="en-US" baseline="30000"/>
              <a:t>rd</a:t>
            </a:r>
            <a:r>
              <a:rPr lang="en-US"/>
              <a:t> party &amp; got numerous state  &amp; national politicians elected </a:t>
            </a:r>
          </a:p>
        </p:txBody>
      </p:sp>
      <p:sp>
        <p:nvSpPr>
          <p:cNvPr id="148484" name="AutoShape 4"/>
          <p:cNvSpPr>
            <a:spLocks noChangeArrowheads="1"/>
          </p:cNvSpPr>
          <p:nvPr/>
        </p:nvSpPr>
        <p:spPr bwMode="auto">
          <a:xfrm>
            <a:off x="1143000" y="2057400"/>
            <a:ext cx="7848600" cy="1447800"/>
          </a:xfrm>
          <a:prstGeom prst="wedgeRectCallout">
            <a:avLst>
              <a:gd name="adj1" fmla="val 1657"/>
              <a:gd name="adj2" fmla="val 227741"/>
            </a:avLst>
          </a:prstGeom>
          <a:solidFill>
            <a:srgbClr val="CCFFFF"/>
          </a:solidFill>
          <a:ln w="38100">
            <a:solidFill>
              <a:schemeClr val="tx1"/>
            </a:solidFill>
            <a:miter lim="800000"/>
            <a:headEnd/>
            <a:tailEnd/>
          </a:ln>
          <a:effectLst/>
        </p:spPr>
        <p:txBody>
          <a:bodyPr/>
          <a:lstStyle/>
          <a:p>
            <a:pPr algn="ctr">
              <a:lnSpc>
                <a:spcPct val="80000"/>
              </a:lnSpc>
            </a:pPr>
            <a:r>
              <a:rPr lang="en-US" sz="3600"/>
              <a:t>3 governors, 10 congressmen, 5 senators, &amp; dominated the state governments of       Idaho, NV, CO, KS, &amp; 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Effect transition="in" filter="fade">
                                      <p:cBhvr>
                                        <p:cTn id="9"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90600" y="228600"/>
            <a:ext cx="7772400" cy="1143000"/>
          </a:xfrm>
        </p:spPr>
        <p:txBody>
          <a:bodyPr/>
          <a:lstStyle/>
          <a:p>
            <a:r>
              <a:rPr lang="en-US"/>
              <a:t>The Election of 1892</a:t>
            </a:r>
          </a:p>
        </p:txBody>
      </p:sp>
      <p:sp>
        <p:nvSpPr>
          <p:cNvPr id="149507" name="Rectangle 3"/>
          <p:cNvSpPr>
            <a:spLocks noGrp="1" noChangeArrowheads="1"/>
          </p:cNvSpPr>
          <p:nvPr>
            <p:ph idx="1"/>
          </p:nvPr>
        </p:nvSpPr>
        <p:spPr/>
        <p:txBody>
          <a:bodyPr/>
          <a:lstStyle/>
          <a:p>
            <a:endParaRPr lang="en-US"/>
          </a:p>
        </p:txBody>
      </p:sp>
      <p:sp>
        <p:nvSpPr>
          <p:cNvPr id="149513" name="Text Box 9"/>
          <p:cNvSpPr txBox="1">
            <a:spLocks noChangeArrowheads="1"/>
          </p:cNvSpPr>
          <p:nvPr/>
        </p:nvSpPr>
        <p:spPr bwMode="auto">
          <a:xfrm>
            <a:off x="0" y="0"/>
            <a:ext cx="9144000" cy="1611313"/>
          </a:xfrm>
          <a:prstGeom prst="rect">
            <a:avLst/>
          </a:prstGeom>
          <a:solidFill>
            <a:srgbClr val="99FF99"/>
          </a:solidFill>
          <a:ln w="38100">
            <a:solidFill>
              <a:srgbClr val="000000"/>
            </a:solidFill>
            <a:miter lim="800000"/>
            <a:headEnd/>
            <a:tailEnd/>
          </a:ln>
          <a:effectLst/>
        </p:spPr>
        <p:txBody>
          <a:bodyPr>
            <a:spAutoFit/>
          </a:bodyPr>
          <a:lstStyle/>
          <a:p>
            <a:pPr algn="ctr">
              <a:lnSpc>
                <a:spcPct val="90000"/>
              </a:lnSpc>
            </a:pPr>
            <a:r>
              <a:rPr lang="en-US" sz="3600"/>
              <a:t>In 1892, the Populists ran presidential candidate James Weaver against Democrat Grover Cleveland &amp; Republican Benjamin Harrison</a:t>
            </a:r>
          </a:p>
        </p:txBody>
      </p:sp>
      <p:pic>
        <p:nvPicPr>
          <p:cNvPr id="149519" name="Picture 15" descr="Image:1892 Electoral Map.png"/>
          <p:cNvPicPr>
            <a:picLocks noChangeAspect="1" noChangeArrowheads="1"/>
          </p:cNvPicPr>
          <p:nvPr/>
        </p:nvPicPr>
        <p:blipFill>
          <a:blip r:embed="rId2" cstate="print">
            <a:lum bright="6000"/>
          </a:blip>
          <a:srcRect/>
          <a:stretch>
            <a:fillRect/>
          </a:stretch>
        </p:blipFill>
        <p:spPr bwMode="auto">
          <a:xfrm>
            <a:off x="0" y="1714500"/>
            <a:ext cx="9144000" cy="4914900"/>
          </a:xfrm>
          <a:prstGeom prst="rect">
            <a:avLst/>
          </a:prstGeom>
          <a:noFill/>
        </p:spPr>
      </p:pic>
      <p:sp>
        <p:nvSpPr>
          <p:cNvPr id="149520" name="AutoShape 16"/>
          <p:cNvSpPr>
            <a:spLocks noChangeArrowheads="1"/>
          </p:cNvSpPr>
          <p:nvPr/>
        </p:nvSpPr>
        <p:spPr bwMode="auto">
          <a:xfrm>
            <a:off x="76200" y="5715000"/>
            <a:ext cx="6781800" cy="1066800"/>
          </a:xfrm>
          <a:prstGeom prst="wedgeRectCallout">
            <a:avLst>
              <a:gd name="adj1" fmla="val 33824"/>
              <a:gd name="adj2" fmla="val -129315"/>
            </a:avLst>
          </a:prstGeom>
          <a:solidFill>
            <a:srgbClr val="FF7C80"/>
          </a:solidFill>
          <a:ln w="38100">
            <a:solidFill>
              <a:schemeClr val="tx1"/>
            </a:solidFill>
            <a:miter lim="800000"/>
            <a:headEnd/>
            <a:tailEnd/>
          </a:ln>
          <a:effectLst/>
        </p:spPr>
        <p:txBody>
          <a:bodyPr/>
          <a:lstStyle/>
          <a:p>
            <a:pPr algn="ctr">
              <a:lnSpc>
                <a:spcPct val="80000"/>
              </a:lnSpc>
            </a:pPr>
            <a:r>
              <a:rPr lang="en-US" sz="3600"/>
              <a:t>Black farmers voted Republican &amp; did not support the Populists</a:t>
            </a:r>
          </a:p>
        </p:txBody>
      </p:sp>
      <p:sp>
        <p:nvSpPr>
          <p:cNvPr id="149521" name="AutoShape 17"/>
          <p:cNvSpPr>
            <a:spLocks noChangeArrowheads="1"/>
          </p:cNvSpPr>
          <p:nvPr/>
        </p:nvSpPr>
        <p:spPr bwMode="auto">
          <a:xfrm>
            <a:off x="4038600" y="152400"/>
            <a:ext cx="5029200" cy="1905000"/>
          </a:xfrm>
          <a:prstGeom prst="wedgeRectCallout">
            <a:avLst>
              <a:gd name="adj1" fmla="val -19727"/>
              <a:gd name="adj2" fmla="val 173417"/>
            </a:avLst>
          </a:prstGeom>
          <a:solidFill>
            <a:srgbClr val="6699FF"/>
          </a:solidFill>
          <a:ln w="38100">
            <a:solidFill>
              <a:schemeClr val="tx1"/>
            </a:solidFill>
            <a:miter lim="800000"/>
            <a:headEnd/>
            <a:tailEnd/>
          </a:ln>
          <a:effectLst/>
        </p:spPr>
        <p:txBody>
          <a:bodyPr/>
          <a:lstStyle/>
          <a:p>
            <a:pPr algn="ctr">
              <a:lnSpc>
                <a:spcPct val="80000"/>
              </a:lnSpc>
            </a:pPr>
            <a:r>
              <a:rPr lang="en-US" sz="3600"/>
              <a:t>Southern Democrats used racism &amp; intimidation to remind whites of the “bloody flag”</a:t>
            </a:r>
          </a:p>
        </p:txBody>
      </p:sp>
      <p:sp>
        <p:nvSpPr>
          <p:cNvPr id="149522" name="AutoShape 18"/>
          <p:cNvSpPr>
            <a:spLocks noChangeArrowheads="1"/>
          </p:cNvSpPr>
          <p:nvPr/>
        </p:nvSpPr>
        <p:spPr bwMode="auto">
          <a:xfrm>
            <a:off x="152400" y="152400"/>
            <a:ext cx="3810000" cy="1524000"/>
          </a:xfrm>
          <a:prstGeom prst="wedgeRectCallout">
            <a:avLst>
              <a:gd name="adj1" fmla="val 19292"/>
              <a:gd name="adj2" fmla="val 129375"/>
            </a:avLst>
          </a:prstGeom>
          <a:solidFill>
            <a:srgbClr val="FF7C80"/>
          </a:solidFill>
          <a:ln w="38100">
            <a:solidFill>
              <a:schemeClr val="tx1"/>
            </a:solidFill>
            <a:miter lim="800000"/>
            <a:headEnd/>
            <a:tailEnd/>
          </a:ln>
          <a:effectLst/>
        </p:spPr>
        <p:txBody>
          <a:bodyPr/>
          <a:lstStyle/>
          <a:p>
            <a:pPr algn="ctr">
              <a:lnSpc>
                <a:spcPct val="80000"/>
              </a:lnSpc>
            </a:pPr>
            <a:r>
              <a:rPr lang="en-US" sz="3600"/>
              <a:t>Even Midwestern farmers did not vote Populist</a:t>
            </a:r>
          </a:p>
        </p:txBody>
      </p:sp>
      <p:sp>
        <p:nvSpPr>
          <p:cNvPr id="149523" name="Text Box 19"/>
          <p:cNvSpPr txBox="1">
            <a:spLocks noChangeArrowheads="1"/>
          </p:cNvSpPr>
          <p:nvPr/>
        </p:nvSpPr>
        <p:spPr bwMode="auto">
          <a:xfrm>
            <a:off x="533400" y="92075"/>
            <a:ext cx="8382000" cy="1889125"/>
          </a:xfrm>
          <a:prstGeom prst="rect">
            <a:avLst/>
          </a:prstGeom>
          <a:solidFill>
            <a:srgbClr val="6699FF"/>
          </a:solidFill>
          <a:ln w="38100">
            <a:solidFill>
              <a:schemeClr val="tx1"/>
            </a:solidFill>
            <a:miter lim="800000"/>
            <a:headEnd/>
            <a:tailEnd/>
          </a:ln>
          <a:effectLst/>
        </p:spPr>
        <p:txBody>
          <a:bodyPr>
            <a:spAutoFit/>
          </a:bodyPr>
          <a:lstStyle/>
          <a:p>
            <a:pPr algn="ctr">
              <a:lnSpc>
                <a:spcPct val="80000"/>
              </a:lnSpc>
            </a:pPr>
            <a:r>
              <a:rPr lang="en-US" sz="3600"/>
              <a:t>Upon his election, Cleveland called for and received the repeal of the Sherman Silver Purchase Act which alienated Southern &amp; Western Democrats from the party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9520"/>
                                        </p:tgtEl>
                                        <p:attrNameLst>
                                          <p:attrName>style.visibility</p:attrName>
                                        </p:attrNameLst>
                                      </p:cBhvr>
                                      <p:to>
                                        <p:strVal val="visible"/>
                                      </p:to>
                                    </p:set>
                                    <p:anim calcmode="lin" valueType="num">
                                      <p:cBhvr>
                                        <p:cTn id="7" dur="500" fill="hold"/>
                                        <p:tgtEl>
                                          <p:spTgt spid="149520"/>
                                        </p:tgtEl>
                                        <p:attrNameLst>
                                          <p:attrName>ppt_w</p:attrName>
                                        </p:attrNameLst>
                                      </p:cBhvr>
                                      <p:tavLst>
                                        <p:tav tm="0">
                                          <p:val>
                                            <p:fltVal val="0"/>
                                          </p:val>
                                        </p:tav>
                                        <p:tav tm="100000">
                                          <p:val>
                                            <p:strVal val="#ppt_w"/>
                                          </p:val>
                                        </p:tav>
                                      </p:tavLst>
                                    </p:anim>
                                    <p:anim calcmode="lin" valueType="num">
                                      <p:cBhvr>
                                        <p:cTn id="8" dur="500" fill="hold"/>
                                        <p:tgtEl>
                                          <p:spTgt spid="149520"/>
                                        </p:tgtEl>
                                        <p:attrNameLst>
                                          <p:attrName>ppt_h</p:attrName>
                                        </p:attrNameLst>
                                      </p:cBhvr>
                                      <p:tavLst>
                                        <p:tav tm="0">
                                          <p:val>
                                            <p:fltVal val="0"/>
                                          </p:val>
                                        </p:tav>
                                        <p:tav tm="100000">
                                          <p:val>
                                            <p:strVal val="#ppt_h"/>
                                          </p:val>
                                        </p:tav>
                                      </p:tavLst>
                                    </p:anim>
                                    <p:animEffect transition="in" filter="fade">
                                      <p:cBhvr>
                                        <p:cTn id="9" dur="500"/>
                                        <p:tgtEl>
                                          <p:spTgt spid="1495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9521"/>
                                        </p:tgtEl>
                                        <p:attrNameLst>
                                          <p:attrName>style.visibility</p:attrName>
                                        </p:attrNameLst>
                                      </p:cBhvr>
                                      <p:to>
                                        <p:strVal val="visible"/>
                                      </p:to>
                                    </p:set>
                                    <p:anim calcmode="lin" valueType="num">
                                      <p:cBhvr>
                                        <p:cTn id="14" dur="500" fill="hold"/>
                                        <p:tgtEl>
                                          <p:spTgt spid="149521"/>
                                        </p:tgtEl>
                                        <p:attrNameLst>
                                          <p:attrName>ppt_w</p:attrName>
                                        </p:attrNameLst>
                                      </p:cBhvr>
                                      <p:tavLst>
                                        <p:tav tm="0">
                                          <p:val>
                                            <p:fltVal val="0"/>
                                          </p:val>
                                        </p:tav>
                                        <p:tav tm="100000">
                                          <p:val>
                                            <p:strVal val="#ppt_w"/>
                                          </p:val>
                                        </p:tav>
                                      </p:tavLst>
                                    </p:anim>
                                    <p:anim calcmode="lin" valueType="num">
                                      <p:cBhvr>
                                        <p:cTn id="15" dur="500" fill="hold"/>
                                        <p:tgtEl>
                                          <p:spTgt spid="149521"/>
                                        </p:tgtEl>
                                        <p:attrNameLst>
                                          <p:attrName>ppt_h</p:attrName>
                                        </p:attrNameLst>
                                      </p:cBhvr>
                                      <p:tavLst>
                                        <p:tav tm="0">
                                          <p:val>
                                            <p:fltVal val="0"/>
                                          </p:val>
                                        </p:tav>
                                        <p:tav tm="100000">
                                          <p:val>
                                            <p:strVal val="#ppt_h"/>
                                          </p:val>
                                        </p:tav>
                                      </p:tavLst>
                                    </p:anim>
                                    <p:animEffect transition="in" filter="fade">
                                      <p:cBhvr>
                                        <p:cTn id="16" dur="500"/>
                                        <p:tgtEl>
                                          <p:spTgt spid="149521"/>
                                        </p:tgtEl>
                                      </p:cBhvr>
                                    </p:animEffect>
                                  </p:childTnLst>
                                </p:cTn>
                              </p:par>
                              <p:par>
                                <p:cTn id="17" presetID="53" presetClass="exit" presetSubtype="0" fill="hold" grpId="1" nodeType="withEffect">
                                  <p:stCondLst>
                                    <p:cond delay="0"/>
                                  </p:stCondLst>
                                  <p:childTnLst>
                                    <p:anim calcmode="lin" valueType="num">
                                      <p:cBhvr>
                                        <p:cTn id="18" dur="500"/>
                                        <p:tgtEl>
                                          <p:spTgt spid="149520"/>
                                        </p:tgtEl>
                                        <p:attrNameLst>
                                          <p:attrName>ppt_w</p:attrName>
                                        </p:attrNameLst>
                                      </p:cBhvr>
                                      <p:tavLst>
                                        <p:tav tm="0">
                                          <p:val>
                                            <p:strVal val="ppt_w"/>
                                          </p:val>
                                        </p:tav>
                                        <p:tav tm="100000">
                                          <p:val>
                                            <p:fltVal val="0"/>
                                          </p:val>
                                        </p:tav>
                                      </p:tavLst>
                                    </p:anim>
                                    <p:anim calcmode="lin" valueType="num">
                                      <p:cBhvr>
                                        <p:cTn id="19" dur="500"/>
                                        <p:tgtEl>
                                          <p:spTgt spid="149520"/>
                                        </p:tgtEl>
                                        <p:attrNameLst>
                                          <p:attrName>ppt_h</p:attrName>
                                        </p:attrNameLst>
                                      </p:cBhvr>
                                      <p:tavLst>
                                        <p:tav tm="0">
                                          <p:val>
                                            <p:strVal val="ppt_h"/>
                                          </p:val>
                                        </p:tav>
                                        <p:tav tm="100000">
                                          <p:val>
                                            <p:fltVal val="0"/>
                                          </p:val>
                                        </p:tav>
                                      </p:tavLst>
                                    </p:anim>
                                    <p:animEffect transition="out" filter="fade">
                                      <p:cBhvr>
                                        <p:cTn id="20" dur="500"/>
                                        <p:tgtEl>
                                          <p:spTgt spid="149520"/>
                                        </p:tgtEl>
                                      </p:cBhvr>
                                    </p:animEffect>
                                    <p:set>
                                      <p:cBhvr>
                                        <p:cTn id="21" dur="1" fill="hold">
                                          <p:stCondLst>
                                            <p:cond delay="499"/>
                                          </p:stCondLst>
                                        </p:cTn>
                                        <p:tgtEl>
                                          <p:spTgt spid="1495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9522"/>
                                        </p:tgtEl>
                                        <p:attrNameLst>
                                          <p:attrName>style.visibility</p:attrName>
                                        </p:attrNameLst>
                                      </p:cBhvr>
                                      <p:to>
                                        <p:strVal val="visible"/>
                                      </p:to>
                                    </p:set>
                                    <p:anim calcmode="lin" valueType="num">
                                      <p:cBhvr>
                                        <p:cTn id="26" dur="500" fill="hold"/>
                                        <p:tgtEl>
                                          <p:spTgt spid="149522"/>
                                        </p:tgtEl>
                                        <p:attrNameLst>
                                          <p:attrName>ppt_w</p:attrName>
                                        </p:attrNameLst>
                                      </p:cBhvr>
                                      <p:tavLst>
                                        <p:tav tm="0">
                                          <p:val>
                                            <p:fltVal val="0"/>
                                          </p:val>
                                        </p:tav>
                                        <p:tav tm="100000">
                                          <p:val>
                                            <p:strVal val="#ppt_w"/>
                                          </p:val>
                                        </p:tav>
                                      </p:tavLst>
                                    </p:anim>
                                    <p:anim calcmode="lin" valueType="num">
                                      <p:cBhvr>
                                        <p:cTn id="27" dur="500" fill="hold"/>
                                        <p:tgtEl>
                                          <p:spTgt spid="149522"/>
                                        </p:tgtEl>
                                        <p:attrNameLst>
                                          <p:attrName>ppt_h</p:attrName>
                                        </p:attrNameLst>
                                      </p:cBhvr>
                                      <p:tavLst>
                                        <p:tav tm="0">
                                          <p:val>
                                            <p:fltVal val="0"/>
                                          </p:val>
                                        </p:tav>
                                        <p:tav tm="100000">
                                          <p:val>
                                            <p:strVal val="#ppt_h"/>
                                          </p:val>
                                        </p:tav>
                                      </p:tavLst>
                                    </p:anim>
                                    <p:animEffect transition="in" filter="fade">
                                      <p:cBhvr>
                                        <p:cTn id="28" dur="500"/>
                                        <p:tgtEl>
                                          <p:spTgt spid="14952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9523"/>
                                        </p:tgtEl>
                                        <p:attrNameLst>
                                          <p:attrName>style.visibility</p:attrName>
                                        </p:attrNameLst>
                                      </p:cBhvr>
                                      <p:to>
                                        <p:strVal val="visible"/>
                                      </p:to>
                                    </p:set>
                                    <p:anim calcmode="lin" valueType="num">
                                      <p:cBhvr>
                                        <p:cTn id="33" dur="500" fill="hold"/>
                                        <p:tgtEl>
                                          <p:spTgt spid="149523"/>
                                        </p:tgtEl>
                                        <p:attrNameLst>
                                          <p:attrName>ppt_w</p:attrName>
                                        </p:attrNameLst>
                                      </p:cBhvr>
                                      <p:tavLst>
                                        <p:tav tm="0">
                                          <p:val>
                                            <p:fltVal val="0"/>
                                          </p:val>
                                        </p:tav>
                                        <p:tav tm="100000">
                                          <p:val>
                                            <p:strVal val="#ppt_w"/>
                                          </p:val>
                                        </p:tav>
                                      </p:tavLst>
                                    </p:anim>
                                    <p:anim calcmode="lin" valueType="num">
                                      <p:cBhvr>
                                        <p:cTn id="34" dur="500" fill="hold"/>
                                        <p:tgtEl>
                                          <p:spTgt spid="149523"/>
                                        </p:tgtEl>
                                        <p:attrNameLst>
                                          <p:attrName>ppt_h</p:attrName>
                                        </p:attrNameLst>
                                      </p:cBhvr>
                                      <p:tavLst>
                                        <p:tav tm="0">
                                          <p:val>
                                            <p:fltVal val="0"/>
                                          </p:val>
                                        </p:tav>
                                        <p:tav tm="100000">
                                          <p:val>
                                            <p:strVal val="#ppt_h"/>
                                          </p:val>
                                        </p:tav>
                                      </p:tavLst>
                                    </p:anim>
                                    <p:animEffect transition="in" filter="fade">
                                      <p:cBhvr>
                                        <p:cTn id="35" dur="500"/>
                                        <p:tgtEl>
                                          <p:spTgt spid="149523"/>
                                        </p:tgtEl>
                                      </p:cBhvr>
                                    </p:animEffect>
                                  </p:childTnLst>
                                </p:cTn>
                              </p:par>
                              <p:par>
                                <p:cTn id="36" presetID="53" presetClass="exit" presetSubtype="0" fill="hold" grpId="1" nodeType="withEffect">
                                  <p:stCondLst>
                                    <p:cond delay="0"/>
                                  </p:stCondLst>
                                  <p:childTnLst>
                                    <p:anim calcmode="lin" valueType="num">
                                      <p:cBhvr>
                                        <p:cTn id="37" dur="500"/>
                                        <p:tgtEl>
                                          <p:spTgt spid="149521"/>
                                        </p:tgtEl>
                                        <p:attrNameLst>
                                          <p:attrName>ppt_w</p:attrName>
                                        </p:attrNameLst>
                                      </p:cBhvr>
                                      <p:tavLst>
                                        <p:tav tm="0">
                                          <p:val>
                                            <p:strVal val="ppt_w"/>
                                          </p:val>
                                        </p:tav>
                                        <p:tav tm="100000">
                                          <p:val>
                                            <p:fltVal val="0"/>
                                          </p:val>
                                        </p:tav>
                                      </p:tavLst>
                                    </p:anim>
                                    <p:anim calcmode="lin" valueType="num">
                                      <p:cBhvr>
                                        <p:cTn id="38" dur="500"/>
                                        <p:tgtEl>
                                          <p:spTgt spid="149521"/>
                                        </p:tgtEl>
                                        <p:attrNameLst>
                                          <p:attrName>ppt_h</p:attrName>
                                        </p:attrNameLst>
                                      </p:cBhvr>
                                      <p:tavLst>
                                        <p:tav tm="0">
                                          <p:val>
                                            <p:strVal val="ppt_h"/>
                                          </p:val>
                                        </p:tav>
                                        <p:tav tm="100000">
                                          <p:val>
                                            <p:fltVal val="0"/>
                                          </p:val>
                                        </p:tav>
                                      </p:tavLst>
                                    </p:anim>
                                    <p:animEffect transition="out" filter="fade">
                                      <p:cBhvr>
                                        <p:cTn id="39" dur="500"/>
                                        <p:tgtEl>
                                          <p:spTgt spid="149521"/>
                                        </p:tgtEl>
                                      </p:cBhvr>
                                    </p:animEffect>
                                    <p:set>
                                      <p:cBhvr>
                                        <p:cTn id="40" dur="1" fill="hold">
                                          <p:stCondLst>
                                            <p:cond delay="499"/>
                                          </p:stCondLst>
                                        </p:cTn>
                                        <p:tgtEl>
                                          <p:spTgt spid="149521"/>
                                        </p:tgtEl>
                                        <p:attrNameLst>
                                          <p:attrName>style.visibility</p:attrName>
                                        </p:attrNameLst>
                                      </p:cBhvr>
                                      <p:to>
                                        <p:strVal val="hidden"/>
                                      </p:to>
                                    </p:set>
                                  </p:childTnLst>
                                </p:cTn>
                              </p:par>
                              <p:par>
                                <p:cTn id="41" presetID="53" presetClass="exit" presetSubtype="0" fill="hold" grpId="1" nodeType="withEffect">
                                  <p:stCondLst>
                                    <p:cond delay="0"/>
                                  </p:stCondLst>
                                  <p:childTnLst>
                                    <p:anim calcmode="lin" valueType="num">
                                      <p:cBhvr>
                                        <p:cTn id="42" dur="500"/>
                                        <p:tgtEl>
                                          <p:spTgt spid="149522"/>
                                        </p:tgtEl>
                                        <p:attrNameLst>
                                          <p:attrName>ppt_w</p:attrName>
                                        </p:attrNameLst>
                                      </p:cBhvr>
                                      <p:tavLst>
                                        <p:tav tm="0">
                                          <p:val>
                                            <p:strVal val="ppt_w"/>
                                          </p:val>
                                        </p:tav>
                                        <p:tav tm="100000">
                                          <p:val>
                                            <p:fltVal val="0"/>
                                          </p:val>
                                        </p:tav>
                                      </p:tavLst>
                                    </p:anim>
                                    <p:anim calcmode="lin" valueType="num">
                                      <p:cBhvr>
                                        <p:cTn id="43" dur="500"/>
                                        <p:tgtEl>
                                          <p:spTgt spid="149522"/>
                                        </p:tgtEl>
                                        <p:attrNameLst>
                                          <p:attrName>ppt_h</p:attrName>
                                        </p:attrNameLst>
                                      </p:cBhvr>
                                      <p:tavLst>
                                        <p:tav tm="0">
                                          <p:val>
                                            <p:strVal val="ppt_h"/>
                                          </p:val>
                                        </p:tav>
                                        <p:tav tm="100000">
                                          <p:val>
                                            <p:fltVal val="0"/>
                                          </p:val>
                                        </p:tav>
                                      </p:tavLst>
                                    </p:anim>
                                    <p:animEffect transition="out" filter="fade">
                                      <p:cBhvr>
                                        <p:cTn id="44" dur="500"/>
                                        <p:tgtEl>
                                          <p:spTgt spid="149522"/>
                                        </p:tgtEl>
                                      </p:cBhvr>
                                    </p:animEffect>
                                    <p:set>
                                      <p:cBhvr>
                                        <p:cTn id="45" dur="1" fill="hold">
                                          <p:stCondLst>
                                            <p:cond delay="499"/>
                                          </p:stCondLst>
                                        </p:cTn>
                                        <p:tgtEl>
                                          <p:spTgt spid="149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0" grpId="0" animBg="1"/>
      <p:bldP spid="149520" grpId="1" animBg="1"/>
      <p:bldP spid="149521" grpId="0" animBg="1"/>
      <p:bldP spid="149521" grpId="1" animBg="1"/>
      <p:bldP spid="149522" grpId="0" animBg="1"/>
      <p:bldP spid="149522" grpId="1" animBg="1"/>
      <p:bldP spid="1495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Pol_cartoon-Peoples Party-in a baloon-Judge Mag-1891"/>
          <p:cNvPicPr>
            <a:picLocks noChangeAspect="1" noChangeArrowheads="1"/>
          </p:cNvPicPr>
          <p:nvPr/>
        </p:nvPicPr>
        <p:blipFill>
          <a:blip r:embed="rId2" cstate="print">
            <a:lum bright="-12000" contrast="18000"/>
          </a:blip>
          <a:srcRect/>
          <a:stretch>
            <a:fillRect/>
          </a:stretch>
        </p:blipFill>
        <p:spPr bwMode="auto">
          <a:xfrm>
            <a:off x="0" y="0"/>
            <a:ext cx="5954713" cy="6858000"/>
          </a:xfrm>
          <a:prstGeom prst="rect">
            <a:avLst/>
          </a:prstGeom>
          <a:noFill/>
          <a:ln w="9525">
            <a:solidFill>
              <a:srgbClr val="787878"/>
            </a:solidFill>
            <a:miter lim="800000"/>
            <a:headEnd/>
            <a:tailEnd/>
          </a:ln>
        </p:spPr>
      </p:pic>
      <p:sp>
        <p:nvSpPr>
          <p:cNvPr id="151555" name="Rectangle 3"/>
          <p:cNvSpPr>
            <a:spLocks noChangeArrowheads="1"/>
          </p:cNvSpPr>
          <p:nvPr/>
        </p:nvSpPr>
        <p:spPr bwMode="auto">
          <a:xfrm>
            <a:off x="6172200" y="3048000"/>
            <a:ext cx="2971800" cy="1524000"/>
          </a:xfrm>
          <a:prstGeom prst="rect">
            <a:avLst/>
          </a:prstGeom>
          <a:noFill/>
          <a:ln w="9525">
            <a:noFill/>
            <a:miter lim="800000"/>
            <a:headEnd/>
            <a:tailEnd/>
          </a:ln>
        </p:spPr>
        <p:txBody>
          <a:bodyPr anchor="ctr"/>
          <a:lstStyle/>
          <a:p>
            <a:pPr algn="ctr"/>
            <a:r>
              <a:rPr kumimoji="1" lang="en-US" sz="4800">
                <a:solidFill>
                  <a:schemeClr val="tx2"/>
                </a:solidFill>
              </a:rPr>
              <a:t>Platform of Lunacy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43000" y="0"/>
            <a:ext cx="7772400" cy="838200"/>
          </a:xfrm>
        </p:spPr>
        <p:txBody>
          <a:bodyPr/>
          <a:lstStyle/>
          <a:p>
            <a:r>
              <a:rPr lang="en-US"/>
              <a:t>The Election of 1896</a:t>
            </a:r>
          </a:p>
        </p:txBody>
      </p:sp>
      <p:sp>
        <p:nvSpPr>
          <p:cNvPr id="150531" name="Rectangle 3"/>
          <p:cNvSpPr>
            <a:spLocks noGrp="1" noChangeArrowheads="1"/>
          </p:cNvSpPr>
          <p:nvPr>
            <p:ph idx="1"/>
          </p:nvPr>
        </p:nvSpPr>
        <p:spPr>
          <a:xfrm>
            <a:off x="914400" y="762000"/>
            <a:ext cx="8229600" cy="6096000"/>
          </a:xfrm>
        </p:spPr>
        <p:txBody>
          <a:bodyPr/>
          <a:lstStyle/>
          <a:p>
            <a:pPr>
              <a:lnSpc>
                <a:spcPct val="95000"/>
              </a:lnSpc>
              <a:spcBef>
                <a:spcPct val="10000"/>
              </a:spcBef>
            </a:pPr>
            <a:r>
              <a:rPr lang="en-US"/>
              <a:t>A Populist-Democrat merger looked possible in 1896 when </a:t>
            </a:r>
            <a:r>
              <a:rPr lang="en-US" u="sng">
                <a:effectLst>
                  <a:outerShdw blurRad="38100" dist="38100" dir="2700000" algn="tl">
                    <a:srgbClr val="C0C0C0"/>
                  </a:outerShdw>
                </a:effectLst>
              </a:rPr>
              <a:t>William Jennings Bryan</a:t>
            </a:r>
            <a:r>
              <a:rPr lang="en-US"/>
              <a:t> received the Democratic nomination against Repub William McKinley:</a:t>
            </a:r>
          </a:p>
          <a:p>
            <a:pPr lvl="1">
              <a:lnSpc>
                <a:spcPct val="95000"/>
              </a:lnSpc>
              <a:spcBef>
                <a:spcPct val="10000"/>
              </a:spcBef>
            </a:pPr>
            <a:r>
              <a:rPr lang="en-US"/>
              <a:t>Called for free silver &amp; income tax; attacked trusts &amp; injunctions</a:t>
            </a:r>
          </a:p>
          <a:p>
            <a:pPr lvl="1">
              <a:lnSpc>
                <a:spcPct val="95000"/>
              </a:lnSpc>
              <a:spcBef>
                <a:spcPct val="10000"/>
              </a:spcBef>
            </a:pPr>
            <a:r>
              <a:rPr lang="en-US"/>
              <a:t>Bryan visited 26 states on his whistle-stop campaign to educate Americans about silver</a:t>
            </a:r>
          </a:p>
        </p:txBody>
      </p:sp>
      <p:sp>
        <p:nvSpPr>
          <p:cNvPr id="150532" name="Text Box 4"/>
          <p:cNvSpPr txBox="1">
            <a:spLocks noChangeArrowheads="1"/>
          </p:cNvSpPr>
          <p:nvPr/>
        </p:nvSpPr>
        <p:spPr bwMode="auto">
          <a:xfrm>
            <a:off x="228600" y="838200"/>
            <a:ext cx="8763000" cy="2328863"/>
          </a:xfrm>
          <a:prstGeom prst="rect">
            <a:avLst/>
          </a:prstGeom>
          <a:solidFill>
            <a:srgbClr val="CCFFCC"/>
          </a:solidFill>
          <a:ln w="38100">
            <a:solidFill>
              <a:schemeClr val="tx1"/>
            </a:solidFill>
            <a:miter lim="800000"/>
            <a:headEnd/>
            <a:tailEnd/>
          </a:ln>
          <a:effectLst/>
        </p:spPr>
        <p:txBody>
          <a:bodyPr>
            <a:spAutoFit/>
          </a:bodyPr>
          <a:lstStyle/>
          <a:p>
            <a:pPr algn="ctr">
              <a:lnSpc>
                <a:spcPct val="80000"/>
              </a:lnSpc>
              <a:spcBef>
                <a:spcPct val="10000"/>
              </a:spcBef>
            </a:pPr>
            <a:r>
              <a:rPr lang="en-US" sz="3600"/>
              <a:t>“Having behind us the producing masses…we will answer their demand for the gold standard ‘</a:t>
            </a:r>
            <a:r>
              <a:rPr lang="en-US" sz="3600" i="1"/>
              <a:t>You shall not press down upon the brow of labor this crown of thorns, you shall not crucify mankind upon a cross of gold</a:t>
            </a:r>
            <a:r>
              <a:rPr lang="en-US" sz="3600"/>
              <a:t>.’”</a:t>
            </a:r>
          </a:p>
        </p:txBody>
      </p:sp>
      <p:pic>
        <p:nvPicPr>
          <p:cNvPr id="150535" name="Picture 7" descr="cross_cartoon"/>
          <p:cNvPicPr>
            <a:picLocks noChangeAspect="1" noChangeArrowheads="1"/>
          </p:cNvPicPr>
          <p:nvPr/>
        </p:nvPicPr>
        <p:blipFill>
          <a:blip r:embed="rId2" cstate="print">
            <a:lum bright="6000" contrast="24000"/>
          </a:blip>
          <a:srcRect t="5550" b="4500"/>
          <a:stretch>
            <a:fillRect/>
          </a:stretch>
        </p:blipFill>
        <p:spPr bwMode="auto">
          <a:xfrm>
            <a:off x="0" y="0"/>
            <a:ext cx="6080125" cy="68532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500" fill="hold"/>
                                        <p:tgtEl>
                                          <p:spTgt spid="150532"/>
                                        </p:tgtEl>
                                        <p:attrNameLst>
                                          <p:attrName>ppt_w</p:attrName>
                                        </p:attrNameLst>
                                      </p:cBhvr>
                                      <p:tavLst>
                                        <p:tav tm="0">
                                          <p:val>
                                            <p:fltVal val="0"/>
                                          </p:val>
                                        </p:tav>
                                        <p:tav tm="100000">
                                          <p:val>
                                            <p:strVal val="#ppt_w"/>
                                          </p:val>
                                        </p:tav>
                                      </p:tavLst>
                                    </p:anim>
                                    <p:anim calcmode="lin" valueType="num">
                                      <p:cBhvr>
                                        <p:cTn id="8" dur="500" fill="hold"/>
                                        <p:tgtEl>
                                          <p:spTgt spid="150532"/>
                                        </p:tgtEl>
                                        <p:attrNameLst>
                                          <p:attrName>ppt_h</p:attrName>
                                        </p:attrNameLst>
                                      </p:cBhvr>
                                      <p:tavLst>
                                        <p:tav tm="0">
                                          <p:val>
                                            <p:fltVal val="0"/>
                                          </p:val>
                                        </p:tav>
                                        <p:tav tm="100000">
                                          <p:val>
                                            <p:strVal val="#ppt_h"/>
                                          </p:val>
                                        </p:tav>
                                      </p:tavLst>
                                    </p:anim>
                                    <p:animEffect transition="in" filter="fade">
                                      <p:cBhvr>
                                        <p:cTn id="9" dur="500"/>
                                        <p:tgtEl>
                                          <p:spTgt spid="15053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150532"/>
                                        </p:tgtEl>
                                        <p:attrNameLst>
                                          <p:attrName>ppt_w</p:attrName>
                                        </p:attrNameLst>
                                      </p:cBhvr>
                                      <p:tavLst>
                                        <p:tav tm="0">
                                          <p:val>
                                            <p:strVal val="ppt_w"/>
                                          </p:val>
                                        </p:tav>
                                        <p:tav tm="100000">
                                          <p:val>
                                            <p:fltVal val="0"/>
                                          </p:val>
                                        </p:tav>
                                      </p:tavLst>
                                    </p:anim>
                                    <p:anim calcmode="lin" valueType="num">
                                      <p:cBhvr>
                                        <p:cTn id="14" dur="500"/>
                                        <p:tgtEl>
                                          <p:spTgt spid="150532"/>
                                        </p:tgtEl>
                                        <p:attrNameLst>
                                          <p:attrName>ppt_h</p:attrName>
                                        </p:attrNameLst>
                                      </p:cBhvr>
                                      <p:tavLst>
                                        <p:tav tm="0">
                                          <p:val>
                                            <p:strVal val="ppt_h"/>
                                          </p:val>
                                        </p:tav>
                                        <p:tav tm="100000">
                                          <p:val>
                                            <p:fltVal val="0"/>
                                          </p:val>
                                        </p:tav>
                                      </p:tavLst>
                                    </p:anim>
                                    <p:animEffect transition="out" filter="fade">
                                      <p:cBhvr>
                                        <p:cTn id="15" dur="500"/>
                                        <p:tgtEl>
                                          <p:spTgt spid="150532"/>
                                        </p:tgtEl>
                                      </p:cBhvr>
                                    </p:animEffect>
                                    <p:set>
                                      <p:cBhvr>
                                        <p:cTn id="16" dur="1" fill="hold">
                                          <p:stCondLst>
                                            <p:cond delay="499"/>
                                          </p:stCondLst>
                                        </p:cTn>
                                        <p:tgtEl>
                                          <p:spTgt spid="150532"/>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150535"/>
                                        </p:tgtEl>
                                        <p:attrNameLst>
                                          <p:attrName>style.visibility</p:attrName>
                                        </p:attrNameLst>
                                      </p:cBhvr>
                                      <p:to>
                                        <p:strVal val="visible"/>
                                      </p:to>
                                    </p:set>
                                    <p:anim calcmode="lin" valueType="num">
                                      <p:cBhvr>
                                        <p:cTn id="19" dur="500" fill="hold"/>
                                        <p:tgtEl>
                                          <p:spTgt spid="150535"/>
                                        </p:tgtEl>
                                        <p:attrNameLst>
                                          <p:attrName>ppt_w</p:attrName>
                                        </p:attrNameLst>
                                      </p:cBhvr>
                                      <p:tavLst>
                                        <p:tav tm="0">
                                          <p:val>
                                            <p:fltVal val="0"/>
                                          </p:val>
                                        </p:tav>
                                        <p:tav tm="100000">
                                          <p:val>
                                            <p:strVal val="#ppt_w"/>
                                          </p:val>
                                        </p:tav>
                                      </p:tavLst>
                                    </p:anim>
                                    <p:anim calcmode="lin" valueType="num">
                                      <p:cBhvr>
                                        <p:cTn id="20" dur="500" fill="hold"/>
                                        <p:tgtEl>
                                          <p:spTgt spid="150535"/>
                                        </p:tgtEl>
                                        <p:attrNameLst>
                                          <p:attrName>ppt_h</p:attrName>
                                        </p:attrNameLst>
                                      </p:cBhvr>
                                      <p:tavLst>
                                        <p:tav tm="0">
                                          <p:val>
                                            <p:fltVal val="0"/>
                                          </p:val>
                                        </p:tav>
                                        <p:tav tm="100000">
                                          <p:val>
                                            <p:strVal val="#ppt_h"/>
                                          </p:val>
                                        </p:tav>
                                      </p:tavLst>
                                    </p:anim>
                                    <p:animEffect transition="in" filter="fade">
                                      <p:cBhvr>
                                        <p:cTn id="21" dur="500"/>
                                        <p:tgtEl>
                                          <p:spTgt spid="150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2"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illiam Jennings Bryan's Cross of Gold Speech.mp4">
            <a:hlinkClick r:id="" action="ppaction://media"/>
          </p:cNvPr>
          <p:cNvPicPr>
            <a:picLocks noGrp="1" noRot="1" noChangeAspect="1"/>
          </p:cNvPicPr>
          <p:nvPr>
            <p:ph idx="1"/>
            <a:videoFile r:link="rId1"/>
          </p:nvPr>
        </p:nvPicPr>
        <p:blipFill>
          <a:blip r:embed="rId3" cstate="print"/>
          <a:stretch>
            <a:fillRect/>
          </a:stretch>
        </p:blipFill>
        <p:spPr>
          <a:xfrm>
            <a:off x="381000" y="228600"/>
            <a:ext cx="8305800" cy="622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626" name="Picture 2" descr="Pol_cartoon-Bryan blowing hot air-1896"/>
          <p:cNvPicPr>
            <a:picLocks noChangeAspect="1" noChangeArrowheads="1"/>
          </p:cNvPicPr>
          <p:nvPr/>
        </p:nvPicPr>
        <p:blipFill>
          <a:blip r:embed="rId2" cstate="print">
            <a:lum bright="6000" contrast="6000"/>
          </a:blip>
          <a:srcRect/>
          <a:stretch>
            <a:fillRect/>
          </a:stretch>
        </p:blipFill>
        <p:spPr bwMode="auto">
          <a:xfrm>
            <a:off x="0" y="877888"/>
            <a:ext cx="9144000" cy="5251450"/>
          </a:xfrm>
          <a:prstGeom prst="rect">
            <a:avLst/>
          </a:prstGeom>
          <a:noFill/>
          <a:ln w="9525">
            <a:solidFill>
              <a:srgbClr val="787878"/>
            </a:solidFill>
            <a:miter lim="800000"/>
            <a:headEnd/>
            <a:tailEnd/>
          </a:ln>
        </p:spPr>
      </p:pic>
      <p:sp>
        <p:nvSpPr>
          <p:cNvPr id="154627" name="Text Box 3"/>
          <p:cNvSpPr txBox="1">
            <a:spLocks noChangeArrowheads="1"/>
          </p:cNvSpPr>
          <p:nvPr/>
        </p:nvSpPr>
        <p:spPr bwMode="auto">
          <a:xfrm>
            <a:off x="0" y="6172200"/>
            <a:ext cx="9144000" cy="641350"/>
          </a:xfrm>
          <a:prstGeom prst="rect">
            <a:avLst/>
          </a:prstGeom>
          <a:noFill/>
          <a:ln w="9525">
            <a:noFill/>
            <a:miter lim="800000"/>
            <a:headEnd/>
            <a:tailEnd/>
          </a:ln>
          <a:effectLst/>
        </p:spPr>
        <p:txBody>
          <a:bodyPr>
            <a:spAutoFit/>
          </a:bodyPr>
          <a:lstStyle/>
          <a:p>
            <a:pPr algn="ctr" eaLnBrk="1" hangingPunct="1">
              <a:spcBef>
                <a:spcPct val="50000"/>
              </a:spcBef>
            </a:pPr>
            <a:r>
              <a:rPr lang="en-US" sz="3600">
                <a:latin typeface="Comic Sans MS" pitchFamily="66" charset="0"/>
              </a:rPr>
              <a:t>18,000 miles of campaign “whistle stops”</a:t>
            </a:r>
          </a:p>
        </p:txBody>
      </p:sp>
      <p:sp>
        <p:nvSpPr>
          <p:cNvPr id="154628" name="Rectangle 4"/>
          <p:cNvSpPr>
            <a:spLocks noGrp="1" noChangeArrowheads="1"/>
          </p:cNvSpPr>
          <p:nvPr>
            <p:ph type="title"/>
          </p:nvPr>
        </p:nvSpPr>
        <p:spPr>
          <a:xfrm>
            <a:off x="228600" y="0"/>
            <a:ext cx="8915400" cy="838200"/>
          </a:xfrm>
        </p:spPr>
        <p:txBody>
          <a:bodyPr/>
          <a:lstStyle/>
          <a:p>
            <a:r>
              <a:rPr lang="en-US"/>
              <a:t>Bryan: The Farmers’ Friend </a:t>
            </a:r>
          </a:p>
        </p:txBody>
      </p:sp>
      <p:pic>
        <p:nvPicPr>
          <p:cNvPr id="154629" name="Picture 5" descr="Photo of FREE SILVER CARTOON, 1896. &#10;American cartoon by J.S. Pughe, 1896, suggesting that the Western Free Silverites had captured control of the Democratic party."/>
          <p:cNvPicPr>
            <a:picLocks noChangeAspect="1" noChangeArrowheads="1"/>
          </p:cNvPicPr>
          <p:nvPr/>
        </p:nvPicPr>
        <p:blipFill>
          <a:blip r:embed="rId3" cstate="print"/>
          <a:srcRect b="9000"/>
          <a:stretch>
            <a:fillRect/>
          </a:stretch>
        </p:blipFill>
        <p:spPr bwMode="auto">
          <a:xfrm>
            <a:off x="4424363" y="914400"/>
            <a:ext cx="4719637" cy="5562600"/>
          </a:xfrm>
          <a:prstGeom prst="rect">
            <a:avLst/>
          </a:prstGeom>
          <a:noFill/>
          <a:ln w="38100">
            <a:solidFill>
              <a:schemeClr val="tx1"/>
            </a:solidFill>
            <a:miter lim="800000"/>
            <a:headEnd/>
            <a:tailEnd/>
          </a:ln>
        </p:spPr>
      </p:pic>
      <p:pic>
        <p:nvPicPr>
          <p:cNvPr id="154631" name="Picture 7" descr="Photo of FREE SILVER CARTOON, 1890. &#10;"/>
          <p:cNvPicPr>
            <a:picLocks noChangeAspect="1" noChangeArrowheads="1"/>
          </p:cNvPicPr>
          <p:nvPr/>
        </p:nvPicPr>
        <p:blipFill>
          <a:blip r:embed="rId4" cstate="print"/>
          <a:srcRect b="10001"/>
          <a:stretch>
            <a:fillRect/>
          </a:stretch>
        </p:blipFill>
        <p:spPr bwMode="auto">
          <a:xfrm>
            <a:off x="0" y="0"/>
            <a:ext cx="4403725" cy="6858000"/>
          </a:xfrm>
          <a:prstGeom prst="rect">
            <a:avLst/>
          </a:prstGeom>
          <a:noFill/>
        </p:spPr>
      </p:pic>
      <p:sp>
        <p:nvSpPr>
          <p:cNvPr id="154632" name="Text Box 8"/>
          <p:cNvSpPr txBox="1">
            <a:spLocks noChangeArrowheads="1"/>
          </p:cNvSpPr>
          <p:nvPr/>
        </p:nvSpPr>
        <p:spPr bwMode="auto">
          <a:xfrm>
            <a:off x="3733800" y="5562600"/>
            <a:ext cx="1524000" cy="952500"/>
          </a:xfrm>
          <a:prstGeom prst="rect">
            <a:avLst/>
          </a:prstGeom>
          <a:solidFill>
            <a:srgbClr val="CCFFFF"/>
          </a:solidFill>
          <a:ln w="38100">
            <a:solidFill>
              <a:schemeClr val="tx1"/>
            </a:solidFill>
            <a:miter lim="800000"/>
            <a:headEnd/>
            <a:tailEnd/>
          </a:ln>
          <a:effectLst/>
        </p:spPr>
        <p:txBody>
          <a:bodyPr>
            <a:spAutoFit/>
          </a:bodyPr>
          <a:lstStyle/>
          <a:p>
            <a:pPr algn="ctr">
              <a:spcBef>
                <a:spcPct val="50000"/>
              </a:spcBef>
            </a:pPr>
            <a:r>
              <a:rPr lang="en-US" sz="5400"/>
              <a:t>OR?</a:t>
            </a:r>
          </a:p>
        </p:txBody>
      </p:sp>
      <p:sp>
        <p:nvSpPr>
          <p:cNvPr id="154634" name="AutoShape 10"/>
          <p:cNvSpPr>
            <a:spLocks noChangeArrowheads="1"/>
          </p:cNvSpPr>
          <p:nvPr/>
        </p:nvSpPr>
        <p:spPr bwMode="auto">
          <a:xfrm>
            <a:off x="3124200" y="5638800"/>
            <a:ext cx="533400" cy="990600"/>
          </a:xfrm>
          <a:prstGeom prst="leftArrow">
            <a:avLst>
              <a:gd name="adj1" fmla="val 50000"/>
              <a:gd name="adj2" fmla="val 56250"/>
            </a:avLst>
          </a:prstGeom>
          <a:solidFill>
            <a:srgbClr val="FF7C80"/>
          </a:solidFill>
          <a:ln w="38100">
            <a:solidFill>
              <a:schemeClr val="tx1"/>
            </a:solidFill>
            <a:miter lim="800000"/>
            <a:headEnd/>
            <a:tailEnd/>
          </a:ln>
          <a:effectLst/>
        </p:spPr>
        <p:txBody>
          <a:bodyPr wrap="none" anchor="ctr"/>
          <a:lstStyle/>
          <a:p>
            <a:endParaRPr lang="en-US"/>
          </a:p>
        </p:txBody>
      </p:sp>
      <p:sp>
        <p:nvSpPr>
          <p:cNvPr id="154635" name="AutoShape 11"/>
          <p:cNvSpPr>
            <a:spLocks noChangeArrowheads="1"/>
          </p:cNvSpPr>
          <p:nvPr/>
        </p:nvSpPr>
        <p:spPr bwMode="auto">
          <a:xfrm rot="10800000">
            <a:off x="5334000" y="5638800"/>
            <a:ext cx="533400" cy="990600"/>
          </a:xfrm>
          <a:prstGeom prst="leftArrow">
            <a:avLst>
              <a:gd name="adj1" fmla="val 50000"/>
              <a:gd name="adj2" fmla="val 56250"/>
            </a:avLst>
          </a:prstGeom>
          <a:solidFill>
            <a:srgbClr val="FF7C80"/>
          </a:solidFill>
          <a:ln w="381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p:cTn id="7" dur="500" fill="hold"/>
                                        <p:tgtEl>
                                          <p:spTgt spid="154629"/>
                                        </p:tgtEl>
                                        <p:attrNameLst>
                                          <p:attrName>ppt_w</p:attrName>
                                        </p:attrNameLst>
                                      </p:cBhvr>
                                      <p:tavLst>
                                        <p:tav tm="0">
                                          <p:val>
                                            <p:fltVal val="0"/>
                                          </p:val>
                                        </p:tav>
                                        <p:tav tm="100000">
                                          <p:val>
                                            <p:strVal val="#ppt_w"/>
                                          </p:val>
                                        </p:tav>
                                      </p:tavLst>
                                    </p:anim>
                                    <p:anim calcmode="lin" valueType="num">
                                      <p:cBhvr>
                                        <p:cTn id="8" dur="500" fill="hold"/>
                                        <p:tgtEl>
                                          <p:spTgt spid="154629"/>
                                        </p:tgtEl>
                                        <p:attrNameLst>
                                          <p:attrName>ppt_h</p:attrName>
                                        </p:attrNameLst>
                                      </p:cBhvr>
                                      <p:tavLst>
                                        <p:tav tm="0">
                                          <p:val>
                                            <p:fltVal val="0"/>
                                          </p:val>
                                        </p:tav>
                                        <p:tav tm="100000">
                                          <p:val>
                                            <p:strVal val="#ppt_h"/>
                                          </p:val>
                                        </p:tav>
                                      </p:tavLst>
                                    </p:anim>
                                    <p:animEffect transition="in" filter="fade">
                                      <p:cBhvr>
                                        <p:cTn id="9" dur="500"/>
                                        <p:tgtEl>
                                          <p:spTgt spid="154629"/>
                                        </p:tgtEl>
                                      </p:cBhvr>
                                    </p:animEffect>
                                  </p:childTnLst>
                                </p:cTn>
                              </p:par>
                              <p:par>
                                <p:cTn id="10" presetID="53" presetClass="entr" presetSubtype="0" fill="hold" nodeType="withEffect">
                                  <p:stCondLst>
                                    <p:cond delay="0"/>
                                  </p:stCondLst>
                                  <p:childTnLst>
                                    <p:set>
                                      <p:cBhvr>
                                        <p:cTn id="11" dur="1" fill="hold">
                                          <p:stCondLst>
                                            <p:cond delay="0"/>
                                          </p:stCondLst>
                                        </p:cTn>
                                        <p:tgtEl>
                                          <p:spTgt spid="154631"/>
                                        </p:tgtEl>
                                        <p:attrNameLst>
                                          <p:attrName>style.visibility</p:attrName>
                                        </p:attrNameLst>
                                      </p:cBhvr>
                                      <p:to>
                                        <p:strVal val="visible"/>
                                      </p:to>
                                    </p:set>
                                    <p:anim calcmode="lin" valueType="num">
                                      <p:cBhvr>
                                        <p:cTn id="12" dur="500" fill="hold"/>
                                        <p:tgtEl>
                                          <p:spTgt spid="154631"/>
                                        </p:tgtEl>
                                        <p:attrNameLst>
                                          <p:attrName>ppt_w</p:attrName>
                                        </p:attrNameLst>
                                      </p:cBhvr>
                                      <p:tavLst>
                                        <p:tav tm="0">
                                          <p:val>
                                            <p:fltVal val="0"/>
                                          </p:val>
                                        </p:tav>
                                        <p:tav tm="100000">
                                          <p:val>
                                            <p:strVal val="#ppt_w"/>
                                          </p:val>
                                        </p:tav>
                                      </p:tavLst>
                                    </p:anim>
                                    <p:anim calcmode="lin" valueType="num">
                                      <p:cBhvr>
                                        <p:cTn id="13" dur="500" fill="hold"/>
                                        <p:tgtEl>
                                          <p:spTgt spid="154631"/>
                                        </p:tgtEl>
                                        <p:attrNameLst>
                                          <p:attrName>ppt_h</p:attrName>
                                        </p:attrNameLst>
                                      </p:cBhvr>
                                      <p:tavLst>
                                        <p:tav tm="0">
                                          <p:val>
                                            <p:fltVal val="0"/>
                                          </p:val>
                                        </p:tav>
                                        <p:tav tm="100000">
                                          <p:val>
                                            <p:strVal val="#ppt_h"/>
                                          </p:val>
                                        </p:tav>
                                      </p:tavLst>
                                    </p:anim>
                                    <p:animEffect transition="in" filter="fade">
                                      <p:cBhvr>
                                        <p:cTn id="14" dur="500"/>
                                        <p:tgtEl>
                                          <p:spTgt spid="15463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4634"/>
                                        </p:tgtEl>
                                        <p:attrNameLst>
                                          <p:attrName>style.visibility</p:attrName>
                                        </p:attrNameLst>
                                      </p:cBhvr>
                                      <p:to>
                                        <p:strVal val="visible"/>
                                      </p:to>
                                    </p:set>
                                    <p:anim calcmode="lin" valueType="num">
                                      <p:cBhvr>
                                        <p:cTn id="17" dur="500" fill="hold"/>
                                        <p:tgtEl>
                                          <p:spTgt spid="154634"/>
                                        </p:tgtEl>
                                        <p:attrNameLst>
                                          <p:attrName>ppt_w</p:attrName>
                                        </p:attrNameLst>
                                      </p:cBhvr>
                                      <p:tavLst>
                                        <p:tav tm="0">
                                          <p:val>
                                            <p:fltVal val="0"/>
                                          </p:val>
                                        </p:tav>
                                        <p:tav tm="100000">
                                          <p:val>
                                            <p:strVal val="#ppt_w"/>
                                          </p:val>
                                        </p:tav>
                                      </p:tavLst>
                                    </p:anim>
                                    <p:anim calcmode="lin" valueType="num">
                                      <p:cBhvr>
                                        <p:cTn id="18" dur="500" fill="hold"/>
                                        <p:tgtEl>
                                          <p:spTgt spid="154634"/>
                                        </p:tgtEl>
                                        <p:attrNameLst>
                                          <p:attrName>ppt_h</p:attrName>
                                        </p:attrNameLst>
                                      </p:cBhvr>
                                      <p:tavLst>
                                        <p:tav tm="0">
                                          <p:val>
                                            <p:fltVal val="0"/>
                                          </p:val>
                                        </p:tav>
                                        <p:tav tm="100000">
                                          <p:val>
                                            <p:strVal val="#ppt_h"/>
                                          </p:val>
                                        </p:tav>
                                      </p:tavLst>
                                    </p:anim>
                                    <p:animEffect transition="in" filter="fade">
                                      <p:cBhvr>
                                        <p:cTn id="19" dur="500"/>
                                        <p:tgtEl>
                                          <p:spTgt spid="15463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4635"/>
                                        </p:tgtEl>
                                        <p:attrNameLst>
                                          <p:attrName>style.visibility</p:attrName>
                                        </p:attrNameLst>
                                      </p:cBhvr>
                                      <p:to>
                                        <p:strVal val="visible"/>
                                      </p:to>
                                    </p:set>
                                    <p:anim calcmode="lin" valueType="num">
                                      <p:cBhvr>
                                        <p:cTn id="22" dur="500" fill="hold"/>
                                        <p:tgtEl>
                                          <p:spTgt spid="154635"/>
                                        </p:tgtEl>
                                        <p:attrNameLst>
                                          <p:attrName>ppt_w</p:attrName>
                                        </p:attrNameLst>
                                      </p:cBhvr>
                                      <p:tavLst>
                                        <p:tav tm="0">
                                          <p:val>
                                            <p:fltVal val="0"/>
                                          </p:val>
                                        </p:tav>
                                        <p:tav tm="100000">
                                          <p:val>
                                            <p:strVal val="#ppt_w"/>
                                          </p:val>
                                        </p:tav>
                                      </p:tavLst>
                                    </p:anim>
                                    <p:anim calcmode="lin" valueType="num">
                                      <p:cBhvr>
                                        <p:cTn id="23" dur="500" fill="hold"/>
                                        <p:tgtEl>
                                          <p:spTgt spid="154635"/>
                                        </p:tgtEl>
                                        <p:attrNameLst>
                                          <p:attrName>ppt_h</p:attrName>
                                        </p:attrNameLst>
                                      </p:cBhvr>
                                      <p:tavLst>
                                        <p:tav tm="0">
                                          <p:val>
                                            <p:fltVal val="0"/>
                                          </p:val>
                                        </p:tav>
                                        <p:tav tm="100000">
                                          <p:val>
                                            <p:strVal val="#ppt_h"/>
                                          </p:val>
                                        </p:tav>
                                      </p:tavLst>
                                    </p:anim>
                                    <p:animEffect transition="in" filter="fade">
                                      <p:cBhvr>
                                        <p:cTn id="24" dur="500"/>
                                        <p:tgtEl>
                                          <p:spTgt spid="15463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54632"/>
                                        </p:tgtEl>
                                        <p:attrNameLst>
                                          <p:attrName>style.visibility</p:attrName>
                                        </p:attrNameLst>
                                      </p:cBhvr>
                                      <p:to>
                                        <p:strVal val="visible"/>
                                      </p:to>
                                    </p:set>
                                    <p:anim calcmode="lin" valueType="num">
                                      <p:cBhvr>
                                        <p:cTn id="27" dur="500" fill="hold"/>
                                        <p:tgtEl>
                                          <p:spTgt spid="154632"/>
                                        </p:tgtEl>
                                        <p:attrNameLst>
                                          <p:attrName>ppt_w</p:attrName>
                                        </p:attrNameLst>
                                      </p:cBhvr>
                                      <p:tavLst>
                                        <p:tav tm="0">
                                          <p:val>
                                            <p:fltVal val="0"/>
                                          </p:val>
                                        </p:tav>
                                        <p:tav tm="100000">
                                          <p:val>
                                            <p:strVal val="#ppt_w"/>
                                          </p:val>
                                        </p:tav>
                                      </p:tavLst>
                                    </p:anim>
                                    <p:anim calcmode="lin" valueType="num">
                                      <p:cBhvr>
                                        <p:cTn id="28" dur="500" fill="hold"/>
                                        <p:tgtEl>
                                          <p:spTgt spid="154632"/>
                                        </p:tgtEl>
                                        <p:attrNameLst>
                                          <p:attrName>ppt_h</p:attrName>
                                        </p:attrNameLst>
                                      </p:cBhvr>
                                      <p:tavLst>
                                        <p:tav tm="0">
                                          <p:val>
                                            <p:fltVal val="0"/>
                                          </p:val>
                                        </p:tav>
                                        <p:tav tm="100000">
                                          <p:val>
                                            <p:strVal val="#ppt_h"/>
                                          </p:val>
                                        </p:tav>
                                      </p:tavLst>
                                    </p:anim>
                                    <p:animEffect transition="in" filter="fade">
                                      <p:cBhvr>
                                        <p:cTn id="29" dur="500"/>
                                        <p:tgtEl>
                                          <p:spTgt spid="15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2" grpId="0" animBg="1"/>
      <p:bldP spid="154634" grpId="0" animBg="1"/>
      <p:bldP spid="15463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143000" y="0"/>
            <a:ext cx="7772400" cy="762000"/>
          </a:xfrm>
        </p:spPr>
        <p:txBody>
          <a:bodyPr/>
          <a:lstStyle/>
          <a:p>
            <a:r>
              <a:rPr lang="en-US"/>
              <a:t>The Election of 1896</a:t>
            </a:r>
          </a:p>
        </p:txBody>
      </p:sp>
      <p:sp>
        <p:nvSpPr>
          <p:cNvPr id="153603" name="Rectangle 3"/>
          <p:cNvSpPr>
            <a:spLocks noGrp="1" noChangeArrowheads="1"/>
          </p:cNvSpPr>
          <p:nvPr>
            <p:ph idx="1"/>
          </p:nvPr>
        </p:nvSpPr>
        <p:spPr>
          <a:xfrm>
            <a:off x="838200" y="685800"/>
            <a:ext cx="8305800" cy="6172200"/>
          </a:xfrm>
        </p:spPr>
        <p:txBody>
          <a:bodyPr/>
          <a:lstStyle/>
          <a:p>
            <a:r>
              <a:rPr lang="en-US"/>
              <a:t>Advised by RNC chairman, Mark Hanna, McKinley waged a “front porch” campaign from Ohio</a:t>
            </a:r>
          </a:p>
          <a:p>
            <a:r>
              <a:rPr lang="en-US"/>
              <a:t>Aided by the press, McKinley’s message reached as many voters:</a:t>
            </a:r>
          </a:p>
          <a:p>
            <a:pPr lvl="1"/>
            <a:r>
              <a:rPr lang="en-US"/>
              <a:t>Advocated economic, urban, &amp; industrial growth</a:t>
            </a:r>
          </a:p>
          <a:p>
            <a:pPr lvl="1"/>
            <a:r>
              <a:rPr lang="en-US"/>
              <a:t>Aroused fear that a “free silver” victory would result in 57</a:t>
            </a:r>
            <a:r>
              <a:rPr lang="en-US">
                <a:cs typeface="Arial" charset="0"/>
              </a:rPr>
              <a:t>¢ dollar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0"/>
            <a:ext cx="9144000" cy="1905000"/>
          </a:xfrm>
        </p:spPr>
        <p:txBody>
          <a:bodyPr/>
          <a:lstStyle/>
          <a:p>
            <a:r>
              <a:rPr lang="en-US" sz="4800"/>
              <a:t>The Two-Party Stalemate:                    1876-1892</a:t>
            </a:r>
          </a:p>
        </p:txBody>
      </p:sp>
      <p:pic>
        <p:nvPicPr>
          <p:cNvPr id="210954" name="Picture 10" descr="Image:1876 Electoral Map.png"/>
          <p:cNvPicPr>
            <a:picLocks noChangeAspect="1" noChangeArrowheads="1"/>
          </p:cNvPicPr>
          <p:nvPr/>
        </p:nvPicPr>
        <p:blipFill>
          <a:blip r:embed="rId2" cstate="print"/>
          <a:srcRect/>
          <a:stretch>
            <a:fillRect/>
          </a:stretch>
        </p:blipFill>
        <p:spPr bwMode="auto">
          <a:xfrm>
            <a:off x="0" y="1943100"/>
            <a:ext cx="9144000" cy="4914900"/>
          </a:xfrm>
          <a:prstGeom prst="rect">
            <a:avLst/>
          </a:prstGeom>
          <a:noFill/>
        </p:spPr>
      </p:pic>
      <p:pic>
        <p:nvPicPr>
          <p:cNvPr id="210957" name="Picture 13" descr="Image:1880 Electoral Map.png"/>
          <p:cNvPicPr>
            <a:picLocks noChangeAspect="1" noChangeArrowheads="1"/>
          </p:cNvPicPr>
          <p:nvPr/>
        </p:nvPicPr>
        <p:blipFill>
          <a:blip r:embed="rId3" cstate="print"/>
          <a:srcRect/>
          <a:stretch>
            <a:fillRect/>
          </a:stretch>
        </p:blipFill>
        <p:spPr bwMode="auto">
          <a:xfrm>
            <a:off x="0" y="1943100"/>
            <a:ext cx="9144000" cy="4914900"/>
          </a:xfrm>
          <a:prstGeom prst="rect">
            <a:avLst/>
          </a:prstGeom>
          <a:noFill/>
        </p:spPr>
      </p:pic>
      <p:pic>
        <p:nvPicPr>
          <p:cNvPr id="210959" name="Picture 15" descr="Image:1884 Electoral Map.png"/>
          <p:cNvPicPr>
            <a:picLocks noChangeAspect="1" noChangeArrowheads="1"/>
          </p:cNvPicPr>
          <p:nvPr/>
        </p:nvPicPr>
        <p:blipFill>
          <a:blip r:embed="rId4" cstate="print"/>
          <a:srcRect/>
          <a:stretch>
            <a:fillRect/>
          </a:stretch>
        </p:blipFill>
        <p:spPr bwMode="auto">
          <a:xfrm>
            <a:off x="0" y="1943100"/>
            <a:ext cx="9144000" cy="4914900"/>
          </a:xfrm>
          <a:prstGeom prst="rect">
            <a:avLst/>
          </a:prstGeom>
          <a:noFill/>
        </p:spPr>
      </p:pic>
      <p:pic>
        <p:nvPicPr>
          <p:cNvPr id="210961" name="Picture 17" descr="Image:1888 Electoral Map.png"/>
          <p:cNvPicPr>
            <a:picLocks noChangeAspect="1" noChangeArrowheads="1"/>
          </p:cNvPicPr>
          <p:nvPr/>
        </p:nvPicPr>
        <p:blipFill>
          <a:blip r:embed="rId5" cstate="print"/>
          <a:srcRect/>
          <a:stretch>
            <a:fillRect/>
          </a:stretch>
        </p:blipFill>
        <p:spPr bwMode="auto">
          <a:xfrm>
            <a:off x="0" y="1943100"/>
            <a:ext cx="9144000" cy="4914900"/>
          </a:xfrm>
          <a:prstGeom prst="rect">
            <a:avLst/>
          </a:prstGeom>
          <a:noFill/>
        </p:spPr>
      </p:pic>
      <p:pic>
        <p:nvPicPr>
          <p:cNvPr id="210963" name="Picture 19" descr="Image:1892 Electoral Map.png"/>
          <p:cNvPicPr>
            <a:picLocks noChangeAspect="1" noChangeArrowheads="1"/>
          </p:cNvPicPr>
          <p:nvPr/>
        </p:nvPicPr>
        <p:blipFill>
          <a:blip r:embed="rId6" cstate="print"/>
          <a:srcRect/>
          <a:stretch>
            <a:fillRect/>
          </a:stretch>
        </p:blipFill>
        <p:spPr bwMode="auto">
          <a:xfrm>
            <a:off x="0" y="1943100"/>
            <a:ext cx="9144000" cy="4914900"/>
          </a:xfrm>
          <a:prstGeom prst="rect">
            <a:avLst/>
          </a:prstGeom>
          <a:noFill/>
        </p:spPr>
      </p:pic>
      <p:sp>
        <p:nvSpPr>
          <p:cNvPr id="210964" name="Rectangle 20"/>
          <p:cNvSpPr>
            <a:spLocks noChangeArrowheads="1"/>
          </p:cNvSpPr>
          <p:nvPr/>
        </p:nvSpPr>
        <p:spPr bwMode="auto">
          <a:xfrm>
            <a:off x="7315200" y="1905000"/>
            <a:ext cx="1828800" cy="3581400"/>
          </a:xfrm>
          <a:prstGeom prst="rect">
            <a:avLst/>
          </a:prstGeom>
          <a:noFill/>
          <a:ln w="57150">
            <a:solidFill>
              <a:srgbClr val="008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9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0"/>
            <a:ext cx="9144000" cy="1447800"/>
          </a:xfrm>
        </p:spPr>
        <p:txBody>
          <a:bodyPr/>
          <a:lstStyle/>
          <a:p>
            <a:r>
              <a:rPr lang="en-US"/>
              <a:t>The Election of 1896</a:t>
            </a:r>
          </a:p>
        </p:txBody>
      </p:sp>
      <p:pic>
        <p:nvPicPr>
          <p:cNvPr id="155659" name="Picture 11" descr="Photo of PRESIDENTIAL CAMPAIGN: 1896. &#10;William McKinley as the Republican party candidate for President in 1896, on a campaign poster promising 'prosperity at home' and 'prestige abroad.'"/>
          <p:cNvPicPr>
            <a:picLocks noChangeAspect="1" noChangeArrowheads="1"/>
          </p:cNvPicPr>
          <p:nvPr/>
        </p:nvPicPr>
        <p:blipFill>
          <a:blip r:embed="rId2" cstate="print"/>
          <a:srcRect b="15358"/>
          <a:stretch>
            <a:fillRect/>
          </a:stretch>
        </p:blipFill>
        <p:spPr bwMode="auto">
          <a:xfrm>
            <a:off x="4445000" y="0"/>
            <a:ext cx="4699000" cy="6858000"/>
          </a:xfrm>
          <a:prstGeom prst="rect">
            <a:avLst/>
          </a:prstGeom>
          <a:noFill/>
          <a:ln w="38100">
            <a:solidFill>
              <a:schemeClr val="tx1"/>
            </a:solidFill>
            <a:miter lim="800000"/>
            <a:headEnd/>
            <a:tailEnd/>
          </a:ln>
        </p:spPr>
      </p:pic>
      <p:pic>
        <p:nvPicPr>
          <p:cNvPr id="155660" name="Picture 12" descr="Photo of W.J.BRYAN: CROSS OF GOLD. &#10;American cartoon by Grant Hamilton, 1896, on William Jennings Bryan's 'Cross of Gold' speech at the Democratic National Convention in Chicago, which won Bryan the presidential nomination."/>
          <p:cNvPicPr>
            <a:picLocks noChangeAspect="1" noChangeArrowheads="1"/>
          </p:cNvPicPr>
          <p:nvPr/>
        </p:nvPicPr>
        <p:blipFill>
          <a:blip r:embed="rId3" cstate="print"/>
          <a:srcRect l="7446"/>
          <a:stretch>
            <a:fillRect/>
          </a:stretch>
        </p:blipFill>
        <p:spPr bwMode="auto">
          <a:xfrm>
            <a:off x="0" y="0"/>
            <a:ext cx="4419600" cy="6858000"/>
          </a:xfrm>
          <a:prstGeom prst="rect">
            <a:avLst/>
          </a:prstGeom>
          <a:noFill/>
          <a:ln w="38100">
            <a:solidFill>
              <a:schemeClr val="tx1"/>
            </a:solidFill>
            <a:miter lim="800000"/>
            <a:headEnd/>
            <a:tailEnd/>
          </a:ln>
        </p:spPr>
      </p:pic>
      <p:pic>
        <p:nvPicPr>
          <p:cNvPr id="155661" name="Picture 13" descr="1896_Electoral_Map"/>
          <p:cNvPicPr>
            <a:picLocks noChangeAspect="1" noChangeArrowheads="1"/>
          </p:cNvPicPr>
          <p:nvPr/>
        </p:nvPicPr>
        <p:blipFill>
          <a:blip r:embed="rId4" cstate="print">
            <a:lum bright="6000"/>
          </a:blip>
          <a:srcRect l="4878"/>
          <a:stretch>
            <a:fillRect/>
          </a:stretch>
        </p:blipFill>
        <p:spPr bwMode="auto">
          <a:xfrm>
            <a:off x="0" y="1690688"/>
            <a:ext cx="9144000" cy="5167312"/>
          </a:xfrm>
          <a:prstGeom prst="rect">
            <a:avLst/>
          </a:prstGeom>
          <a:noFill/>
        </p:spPr>
      </p:pic>
      <p:sp>
        <p:nvSpPr>
          <p:cNvPr id="155662" name="Text Box 14"/>
          <p:cNvSpPr txBox="1">
            <a:spLocks noChangeArrowheads="1"/>
          </p:cNvSpPr>
          <p:nvPr/>
        </p:nvSpPr>
        <p:spPr bwMode="auto">
          <a:xfrm>
            <a:off x="152400" y="-76200"/>
            <a:ext cx="8839200" cy="1889125"/>
          </a:xfrm>
          <a:prstGeom prst="rect">
            <a:avLst/>
          </a:prstGeom>
          <a:solidFill>
            <a:srgbClr val="CCFFCC"/>
          </a:solidFill>
          <a:ln w="38100">
            <a:solidFill>
              <a:schemeClr val="tx1"/>
            </a:solidFill>
            <a:miter lim="800000"/>
            <a:headEnd/>
            <a:tailEnd/>
          </a:ln>
          <a:effectLst/>
        </p:spPr>
        <p:txBody>
          <a:bodyPr>
            <a:spAutoFit/>
          </a:bodyPr>
          <a:lstStyle/>
          <a:p>
            <a:pPr algn="ctr">
              <a:lnSpc>
                <a:spcPct val="80000"/>
              </a:lnSpc>
              <a:spcBef>
                <a:spcPct val="5000"/>
              </a:spcBef>
            </a:pPr>
            <a:r>
              <a:rPr kumimoji="1" lang="en-US" sz="3600"/>
              <a:t>The election of 1896 killed the Populist Party, but key Populist ideas (income tax,             secret ballot, &amp; direct election of Senators) would be enacted by other parties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5661"/>
                                        </p:tgtEl>
                                        <p:attrNameLst>
                                          <p:attrName>style.visibility</p:attrName>
                                        </p:attrNameLst>
                                      </p:cBhvr>
                                      <p:to>
                                        <p:strVal val="visible"/>
                                      </p:to>
                                    </p:set>
                                    <p:anim calcmode="lin" valueType="num">
                                      <p:cBhvr>
                                        <p:cTn id="7" dur="500" fill="hold"/>
                                        <p:tgtEl>
                                          <p:spTgt spid="155661"/>
                                        </p:tgtEl>
                                        <p:attrNameLst>
                                          <p:attrName>ppt_w</p:attrName>
                                        </p:attrNameLst>
                                      </p:cBhvr>
                                      <p:tavLst>
                                        <p:tav tm="0">
                                          <p:val>
                                            <p:fltVal val="0"/>
                                          </p:val>
                                        </p:tav>
                                        <p:tav tm="100000">
                                          <p:val>
                                            <p:strVal val="#ppt_w"/>
                                          </p:val>
                                        </p:tav>
                                      </p:tavLst>
                                    </p:anim>
                                    <p:anim calcmode="lin" valueType="num">
                                      <p:cBhvr>
                                        <p:cTn id="8" dur="500" fill="hold"/>
                                        <p:tgtEl>
                                          <p:spTgt spid="155661"/>
                                        </p:tgtEl>
                                        <p:attrNameLst>
                                          <p:attrName>ppt_h</p:attrName>
                                        </p:attrNameLst>
                                      </p:cBhvr>
                                      <p:tavLst>
                                        <p:tav tm="0">
                                          <p:val>
                                            <p:fltVal val="0"/>
                                          </p:val>
                                        </p:tav>
                                        <p:tav tm="100000">
                                          <p:val>
                                            <p:strVal val="#ppt_h"/>
                                          </p:val>
                                        </p:tav>
                                      </p:tavLst>
                                    </p:anim>
                                    <p:animEffect transition="in" filter="fade">
                                      <p:cBhvr>
                                        <p:cTn id="9" dur="500"/>
                                        <p:tgtEl>
                                          <p:spTgt spid="15566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5662"/>
                                        </p:tgtEl>
                                        <p:attrNameLst>
                                          <p:attrName>style.visibility</p:attrName>
                                        </p:attrNameLst>
                                      </p:cBhvr>
                                      <p:to>
                                        <p:strVal val="visible"/>
                                      </p:to>
                                    </p:set>
                                    <p:anim calcmode="lin" valueType="num">
                                      <p:cBhvr>
                                        <p:cTn id="14" dur="500" fill="hold"/>
                                        <p:tgtEl>
                                          <p:spTgt spid="155662"/>
                                        </p:tgtEl>
                                        <p:attrNameLst>
                                          <p:attrName>ppt_w</p:attrName>
                                        </p:attrNameLst>
                                      </p:cBhvr>
                                      <p:tavLst>
                                        <p:tav tm="0">
                                          <p:val>
                                            <p:fltVal val="0"/>
                                          </p:val>
                                        </p:tav>
                                        <p:tav tm="100000">
                                          <p:val>
                                            <p:strVal val="#ppt_w"/>
                                          </p:val>
                                        </p:tav>
                                      </p:tavLst>
                                    </p:anim>
                                    <p:anim calcmode="lin" valueType="num">
                                      <p:cBhvr>
                                        <p:cTn id="15" dur="500" fill="hold"/>
                                        <p:tgtEl>
                                          <p:spTgt spid="155662"/>
                                        </p:tgtEl>
                                        <p:attrNameLst>
                                          <p:attrName>ppt_h</p:attrName>
                                        </p:attrNameLst>
                                      </p:cBhvr>
                                      <p:tavLst>
                                        <p:tav tm="0">
                                          <p:val>
                                            <p:fltVal val="0"/>
                                          </p:val>
                                        </p:tav>
                                        <p:tav tm="100000">
                                          <p:val>
                                            <p:strVal val="#ppt_h"/>
                                          </p:val>
                                        </p:tav>
                                      </p:tavLst>
                                    </p:anim>
                                    <p:animEffect transition="in" filter="fade">
                                      <p:cBhvr>
                                        <p:cTn id="16" dur="500"/>
                                        <p:tgtEl>
                                          <p:spTgt spid="15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14400" y="0"/>
            <a:ext cx="8229600" cy="6858000"/>
          </a:xfrm>
        </p:spPr>
        <p:txBody>
          <a:bodyPr/>
          <a:lstStyle/>
          <a:p>
            <a:r>
              <a:rPr lang="en-US" sz="6000"/>
              <a:t>The McKinley Administration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The McKinley Administration</a:t>
            </a:r>
          </a:p>
        </p:txBody>
      </p:sp>
      <p:sp>
        <p:nvSpPr>
          <p:cNvPr id="158723" name="Rectangle 3"/>
          <p:cNvSpPr>
            <a:spLocks noGrp="1" noChangeArrowheads="1"/>
          </p:cNvSpPr>
          <p:nvPr>
            <p:ph idx="1"/>
          </p:nvPr>
        </p:nvSpPr>
        <p:spPr>
          <a:xfrm>
            <a:off x="914400" y="914400"/>
            <a:ext cx="8229600" cy="5943600"/>
          </a:xfrm>
        </p:spPr>
        <p:txBody>
          <a:bodyPr/>
          <a:lstStyle/>
          <a:p>
            <a:r>
              <a:rPr lang="en-US"/>
              <a:t>Republicans benefited from an improving economy, better crop production, &amp; discoveries of gold:</a:t>
            </a:r>
          </a:p>
          <a:p>
            <a:pPr lvl="1"/>
            <a:r>
              <a:rPr lang="en-US"/>
              <a:t>The election of 1896 cemented Republican rule for 30 years &amp; became the party of prosperity </a:t>
            </a:r>
          </a:p>
          <a:p>
            <a:pPr lvl="1"/>
            <a:r>
              <a:rPr lang="en-US"/>
              <a:t>From 1860-1890, Republicans had </a:t>
            </a:r>
            <a:r>
              <a:rPr lang="en-US" i="1" u="sng">
                <a:effectLst>
                  <a:outerShdw blurRad="38100" dist="38100" dir="2700000" algn="tl">
                    <a:srgbClr val="C0C0C0"/>
                  </a:outerShdw>
                </a:effectLst>
              </a:rPr>
              <a:t>promoted</a:t>
            </a:r>
            <a:r>
              <a:rPr lang="en-US"/>
              <a:t> industry; by 1900, it was time to </a:t>
            </a:r>
            <a:r>
              <a:rPr lang="en-US" i="1" u="sng">
                <a:effectLst>
                  <a:outerShdw blurRad="38100" dist="38100" dir="2700000" algn="tl">
                    <a:srgbClr val="C0C0C0"/>
                  </a:outerShdw>
                </a:effectLst>
              </a:rPr>
              <a:t>regulate</a:t>
            </a:r>
            <a:r>
              <a:rPr lang="en-US"/>
              <a:t> it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43000" y="0"/>
            <a:ext cx="7772400" cy="914400"/>
          </a:xfrm>
        </p:spPr>
        <p:txBody>
          <a:bodyPr/>
          <a:lstStyle/>
          <a:p>
            <a:r>
              <a:rPr lang="en-US"/>
              <a:t>The McKinley Administration</a:t>
            </a:r>
          </a:p>
        </p:txBody>
      </p:sp>
      <p:sp>
        <p:nvSpPr>
          <p:cNvPr id="159747" name="Rectangle 3"/>
          <p:cNvSpPr>
            <a:spLocks noGrp="1" noChangeArrowheads="1"/>
          </p:cNvSpPr>
          <p:nvPr>
            <p:ph idx="1"/>
          </p:nvPr>
        </p:nvSpPr>
        <p:spPr>
          <a:xfrm>
            <a:off x="914400" y="838200"/>
            <a:ext cx="8229600" cy="6019800"/>
          </a:xfrm>
        </p:spPr>
        <p:txBody>
          <a:bodyPr/>
          <a:lstStyle/>
          <a:p>
            <a:pPr>
              <a:lnSpc>
                <a:spcPct val="90000"/>
              </a:lnSpc>
            </a:pPr>
            <a:r>
              <a:rPr lang="en-US"/>
              <a:t>McKinley was an activist president and became the first “modern” president:</a:t>
            </a:r>
          </a:p>
          <a:p>
            <a:pPr lvl="1">
              <a:lnSpc>
                <a:spcPct val="90000"/>
              </a:lnSpc>
            </a:pPr>
            <a:r>
              <a:rPr lang="en-US"/>
              <a:t>He communicated well with the press </a:t>
            </a:r>
          </a:p>
          <a:p>
            <a:pPr lvl="1">
              <a:lnSpc>
                <a:spcPct val="90000"/>
              </a:lnSpc>
            </a:pPr>
            <a:r>
              <a:rPr lang="en-US"/>
              <a:t>The Spanish-American War brought the USA respect as a world power</a:t>
            </a:r>
          </a:p>
          <a:p>
            <a:pPr lvl="1">
              <a:lnSpc>
                <a:spcPct val="90000"/>
              </a:lnSpc>
            </a:pPr>
            <a:r>
              <a:rPr lang="en-US" u="sng">
                <a:effectLst>
                  <a:outerShdw blurRad="38100" dist="38100" dir="2700000" algn="tl">
                    <a:srgbClr val="C0C0C0"/>
                  </a:outerShdw>
                </a:effectLst>
              </a:rPr>
              <a:t>The Gold Standard Act</a:t>
            </a:r>
            <a:r>
              <a:rPr lang="en-US"/>
              <a:t> (1900) ended the silver controversy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14400" y="0"/>
            <a:ext cx="8229600" cy="6858000"/>
          </a:xfrm>
        </p:spPr>
        <p:txBody>
          <a:bodyPr/>
          <a:lstStyle/>
          <a:p>
            <a:r>
              <a:rPr lang="en-US" sz="6000" b="1" u="sng"/>
              <a:t>Conclusions</a:t>
            </a:r>
            <a:r>
              <a:rPr lang="en-US" sz="6000"/>
              <a:t>: </a:t>
            </a:r>
            <a:br>
              <a:rPr lang="en-US" sz="6000"/>
            </a:br>
            <a:r>
              <a:rPr lang="en-US" sz="6000"/>
              <a:t>A Decade of Dramatic Changes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838200" y="0"/>
            <a:ext cx="8305800" cy="1143000"/>
          </a:xfrm>
        </p:spPr>
        <p:txBody>
          <a:bodyPr/>
          <a:lstStyle/>
          <a:p>
            <a:r>
              <a:rPr lang="en-US"/>
              <a:t>A Decade of Changes: The 1890s </a:t>
            </a:r>
          </a:p>
        </p:txBody>
      </p:sp>
      <p:sp>
        <p:nvSpPr>
          <p:cNvPr id="163843" name="Rectangle 3"/>
          <p:cNvSpPr>
            <a:spLocks noGrp="1" noChangeArrowheads="1"/>
          </p:cNvSpPr>
          <p:nvPr>
            <p:ph idx="1"/>
          </p:nvPr>
        </p:nvSpPr>
        <p:spPr>
          <a:xfrm>
            <a:off x="914400" y="1066800"/>
            <a:ext cx="8229600" cy="5791200"/>
          </a:xfrm>
        </p:spPr>
        <p:txBody>
          <a:bodyPr/>
          <a:lstStyle/>
          <a:p>
            <a:r>
              <a:rPr lang="en-US"/>
              <a:t>The Depression of 1893 and the problems faced by farmers &amp; industrial workers forced people to rethink industry, urbanization,  &amp; the quality of American life</a:t>
            </a:r>
          </a:p>
          <a:p>
            <a:r>
              <a:rPr lang="en-US"/>
              <a:t>Many embraced the need for reform which opened the door to the Progressive Era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38200" y="0"/>
            <a:ext cx="8305800" cy="6858000"/>
          </a:xfrm>
        </p:spPr>
        <p:txBody>
          <a:bodyPr/>
          <a:lstStyle/>
          <a:p>
            <a:r>
              <a:rPr lang="en-US" sz="6600" i="1">
                <a:effectLst>
                  <a:outerShdw blurRad="38100" dist="38100" dir="2700000" algn="tl">
                    <a:srgbClr val="C0C0C0"/>
                  </a:outerShdw>
                </a:effectLst>
              </a:rPr>
              <a:t>National Government in the Gilded Age</a:t>
            </a:r>
            <a:r>
              <a:rPr lang="en-US" sz="6600" i="1"/>
              <a:t>:         A Sham of Democracy</a:t>
            </a:r>
            <a:r>
              <a:rPr lang="en-US" sz="6600"/>
              <a:t> Activity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3"/>
          <p:cNvSpPr>
            <a:spLocks noGrp="1" noChangeArrowheads="1"/>
          </p:cNvSpPr>
          <p:nvPr>
            <p:ph type="title"/>
          </p:nvPr>
        </p:nvSpPr>
        <p:spPr/>
        <p:txBody>
          <a:bodyPr/>
          <a:lstStyle/>
          <a:p>
            <a:r>
              <a:rPr lang="en-US"/>
              <a:t>Problems of Farmers</a:t>
            </a:r>
          </a:p>
        </p:txBody>
      </p:sp>
      <p:sp>
        <p:nvSpPr>
          <p:cNvPr id="207874" name="Rectangle 2"/>
          <p:cNvSpPr>
            <a:spLocks noGrp="1" noChangeArrowheads="1"/>
          </p:cNvSpPr>
          <p:nvPr>
            <p:ph type="body" idx="4294967295"/>
          </p:nvPr>
        </p:nvSpPr>
        <p:spPr>
          <a:xfrm>
            <a:off x="838200" y="990600"/>
            <a:ext cx="8305800" cy="5867400"/>
          </a:xfrm>
        </p:spPr>
        <p:txBody>
          <a:bodyPr/>
          <a:lstStyle/>
          <a:p>
            <a:r>
              <a:rPr lang="en-US">
                <a:solidFill>
                  <a:schemeClr val="folHlink"/>
                </a:solidFill>
              </a:rPr>
              <a:t>Read each document from Problem of Farmers &amp; write 1 sentence that explains a problem faced by farmers</a:t>
            </a:r>
          </a:p>
          <a:p>
            <a:r>
              <a:rPr lang="en-US" i="1">
                <a:solidFill>
                  <a:schemeClr val="folHlink"/>
                </a:solidFill>
              </a:rPr>
              <a:t>The Wizard of Oz</a:t>
            </a:r>
            <a:r>
              <a:rPr lang="en-US">
                <a:solidFill>
                  <a:schemeClr val="folHlink"/>
                </a:solidFill>
              </a:rPr>
              <a:t> is a Populist allegory. Examine the list of characters from the story &amp; guess who each character represents in the Gilded Age</a:t>
            </a:r>
            <a:endParaRPr lang="en-US" u="sng">
              <a:solidFill>
                <a:schemeClr val="fo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0"/>
            <a:ext cx="8915400" cy="838200"/>
          </a:xfrm>
          <a:solidFill>
            <a:schemeClr val="bg1"/>
          </a:solidFill>
        </p:spPr>
        <p:txBody>
          <a:bodyPr/>
          <a:lstStyle/>
          <a:p>
            <a:r>
              <a:rPr lang="en-US"/>
              <a:t>Populist Allegory—The Wizard of Oz</a:t>
            </a:r>
          </a:p>
        </p:txBody>
      </p:sp>
      <p:pic>
        <p:nvPicPr>
          <p:cNvPr id="202755" name="Picture 3" descr="Dorothy&amp;2OnYellowBrickRoad"/>
          <p:cNvPicPr>
            <a:picLocks noChangeAspect="1" noChangeArrowheads="1"/>
          </p:cNvPicPr>
          <p:nvPr/>
        </p:nvPicPr>
        <p:blipFill>
          <a:blip r:embed="rId2" cstate="print">
            <a:lum bright="-6000" contrast="18000"/>
          </a:blip>
          <a:srcRect t="1729" b="5106"/>
          <a:stretch>
            <a:fillRect/>
          </a:stretch>
        </p:blipFill>
        <p:spPr bwMode="auto">
          <a:xfrm>
            <a:off x="0" y="838200"/>
            <a:ext cx="9144000" cy="6143625"/>
          </a:xfrm>
          <a:prstGeom prst="rect">
            <a:avLst/>
          </a:prstGeom>
          <a:noFill/>
          <a:ln w="38100">
            <a:solidFill>
              <a:srgbClr val="000000"/>
            </a:solidFill>
            <a:miter lim="800000"/>
            <a:headEnd/>
            <a:tailEnd/>
          </a:ln>
        </p:spPr>
      </p:pic>
      <p:sp>
        <p:nvSpPr>
          <p:cNvPr id="202756" name="Text Box 4"/>
          <p:cNvSpPr txBox="1">
            <a:spLocks noChangeArrowheads="1"/>
          </p:cNvSpPr>
          <p:nvPr/>
        </p:nvSpPr>
        <p:spPr bwMode="auto">
          <a:xfrm>
            <a:off x="838200" y="133350"/>
            <a:ext cx="7239000" cy="569913"/>
          </a:xfrm>
          <a:prstGeom prst="rect">
            <a:avLst/>
          </a:prstGeom>
          <a:solidFill>
            <a:srgbClr val="CCFFFF"/>
          </a:solidFill>
          <a:ln w="38100">
            <a:solidFill>
              <a:schemeClr val="tx1"/>
            </a:solidFill>
            <a:miter lim="800000"/>
            <a:headEnd/>
            <a:tailEnd/>
          </a:ln>
          <a:effectLst/>
        </p:spPr>
        <p:txBody>
          <a:bodyPr>
            <a:spAutoFit/>
          </a:bodyPr>
          <a:lstStyle/>
          <a:p>
            <a:pPr algn="ctr">
              <a:lnSpc>
                <a:spcPct val="80000"/>
              </a:lnSpc>
            </a:pPr>
            <a:r>
              <a:rPr lang="en-US" sz="3600"/>
              <a:t>What does each character represent?</a:t>
            </a:r>
          </a:p>
        </p:txBody>
      </p:sp>
      <p:sp>
        <p:nvSpPr>
          <p:cNvPr id="202757" name="Text Box 5"/>
          <p:cNvSpPr txBox="1">
            <a:spLocks noChangeArrowheads="1"/>
          </p:cNvSpPr>
          <p:nvPr/>
        </p:nvSpPr>
        <p:spPr bwMode="auto">
          <a:xfrm>
            <a:off x="990600" y="304800"/>
            <a:ext cx="7239000" cy="1009650"/>
          </a:xfrm>
          <a:prstGeom prst="rect">
            <a:avLst/>
          </a:prstGeom>
          <a:solidFill>
            <a:srgbClr val="CCFFFF"/>
          </a:solidFill>
          <a:ln w="38100">
            <a:solidFill>
              <a:schemeClr val="tx1"/>
            </a:solidFill>
            <a:miter lim="800000"/>
            <a:headEnd/>
            <a:tailEnd/>
          </a:ln>
          <a:effectLst/>
        </p:spPr>
        <p:txBody>
          <a:bodyPr>
            <a:spAutoFit/>
          </a:bodyPr>
          <a:lstStyle/>
          <a:p>
            <a:pPr algn="ctr">
              <a:lnSpc>
                <a:spcPct val="80000"/>
              </a:lnSpc>
            </a:pPr>
            <a:r>
              <a:rPr lang="en-US" sz="3600"/>
              <a:t>What about the “Yellowbrick Road” and the “Ruby Slippers”?</a:t>
            </a:r>
          </a:p>
        </p:txBody>
      </p:sp>
      <p:pic>
        <p:nvPicPr>
          <p:cNvPr id="202758" name="Picture 6" descr="goodwitch1"/>
          <p:cNvPicPr>
            <a:picLocks noChangeAspect="1" noChangeArrowheads="1"/>
          </p:cNvPicPr>
          <p:nvPr/>
        </p:nvPicPr>
        <p:blipFill>
          <a:blip r:embed="rId3" cstate="print">
            <a:lum bright="6000" contrast="18000"/>
          </a:blip>
          <a:srcRect/>
          <a:stretch>
            <a:fillRect/>
          </a:stretch>
        </p:blipFill>
        <p:spPr bwMode="auto">
          <a:xfrm>
            <a:off x="0" y="1447800"/>
            <a:ext cx="3733800" cy="5410200"/>
          </a:xfrm>
          <a:prstGeom prst="rect">
            <a:avLst/>
          </a:prstGeom>
          <a:noFill/>
          <a:ln w="38100">
            <a:solidFill>
              <a:schemeClr val="tx1"/>
            </a:solidFill>
            <a:miter lim="800000"/>
            <a:headEnd/>
            <a:tailEnd/>
          </a:ln>
        </p:spPr>
      </p:pic>
      <p:pic>
        <p:nvPicPr>
          <p:cNvPr id="202759" name="Picture 7" descr="witch_monkey"/>
          <p:cNvPicPr>
            <a:picLocks noChangeAspect="1" noChangeArrowheads="1"/>
          </p:cNvPicPr>
          <p:nvPr/>
        </p:nvPicPr>
        <p:blipFill>
          <a:blip r:embed="rId4" cstate="print">
            <a:lum contrast="6000"/>
          </a:blip>
          <a:srcRect/>
          <a:stretch>
            <a:fillRect/>
          </a:stretch>
        </p:blipFill>
        <p:spPr bwMode="auto">
          <a:xfrm>
            <a:off x="4114800" y="1828800"/>
            <a:ext cx="5029200" cy="4044950"/>
          </a:xfrm>
          <a:prstGeom prst="rect">
            <a:avLst/>
          </a:prstGeom>
          <a:noFill/>
          <a:ln w="38100">
            <a:solidFill>
              <a:schemeClr val="tx1"/>
            </a:solidFill>
            <a:miter lim="800000"/>
            <a:headEnd/>
            <a:tailEnd/>
          </a:ln>
        </p:spPr>
      </p:pic>
      <p:sp>
        <p:nvSpPr>
          <p:cNvPr id="202760" name="Rectangle 8"/>
          <p:cNvSpPr>
            <a:spLocks noChangeArrowheads="1"/>
          </p:cNvSpPr>
          <p:nvPr/>
        </p:nvSpPr>
        <p:spPr bwMode="auto">
          <a:xfrm>
            <a:off x="914400" y="0"/>
            <a:ext cx="7391400" cy="1371600"/>
          </a:xfrm>
          <a:prstGeom prst="rect">
            <a:avLst/>
          </a:prstGeom>
          <a:solidFill>
            <a:srgbClr val="FFCC99"/>
          </a:solidFill>
          <a:ln w="38100">
            <a:solidFill>
              <a:schemeClr val="tx1"/>
            </a:solidFill>
            <a:miter lim="800000"/>
            <a:headEnd/>
            <a:tailEnd/>
          </a:ln>
        </p:spPr>
        <p:txBody>
          <a:bodyPr anchor="ctr"/>
          <a:lstStyle/>
          <a:p>
            <a:pPr algn="ctr">
              <a:lnSpc>
                <a:spcPct val="80000"/>
              </a:lnSpc>
              <a:spcBef>
                <a:spcPct val="20000"/>
              </a:spcBef>
            </a:pPr>
            <a:r>
              <a:rPr kumimoji="1" lang="en-US" sz="4000"/>
              <a:t>The Good Witch of the North? </a:t>
            </a:r>
            <a:br>
              <a:rPr kumimoji="1" lang="en-US" sz="4000"/>
            </a:br>
            <a:r>
              <a:rPr kumimoji="1" lang="en-US" sz="4000"/>
              <a:t>The Bad Witch of the East?</a:t>
            </a:r>
          </a:p>
        </p:txBody>
      </p:sp>
      <p:pic>
        <p:nvPicPr>
          <p:cNvPr id="202761" name="Picture 9" descr="emeraldcity"/>
          <p:cNvPicPr>
            <a:picLocks noChangeAspect="1" noChangeArrowheads="1"/>
          </p:cNvPicPr>
          <p:nvPr/>
        </p:nvPicPr>
        <p:blipFill>
          <a:blip r:embed="rId5" cstate="print">
            <a:lum bright="-6000" contrast="12000"/>
          </a:blip>
          <a:srcRect l="16924" t="6534" r="16924" b="6352"/>
          <a:stretch>
            <a:fillRect/>
          </a:stretch>
        </p:blipFill>
        <p:spPr bwMode="auto">
          <a:xfrm>
            <a:off x="0" y="1905000"/>
            <a:ext cx="4114800" cy="3827463"/>
          </a:xfrm>
          <a:prstGeom prst="rect">
            <a:avLst/>
          </a:prstGeom>
          <a:noFill/>
          <a:ln w="38100">
            <a:solidFill>
              <a:srgbClr val="000000"/>
            </a:solidFill>
            <a:miter lim="800000"/>
            <a:headEnd/>
            <a:tailEnd/>
          </a:ln>
        </p:spPr>
      </p:pic>
      <p:pic>
        <p:nvPicPr>
          <p:cNvPr id="202762" name="Picture 10" descr="wizard"/>
          <p:cNvPicPr>
            <a:picLocks noChangeAspect="1" noChangeArrowheads="1"/>
          </p:cNvPicPr>
          <p:nvPr/>
        </p:nvPicPr>
        <p:blipFill>
          <a:blip r:embed="rId6" cstate="print"/>
          <a:srcRect/>
          <a:stretch>
            <a:fillRect/>
          </a:stretch>
        </p:blipFill>
        <p:spPr bwMode="auto">
          <a:xfrm>
            <a:off x="4343400" y="1676400"/>
            <a:ext cx="4800600" cy="4200525"/>
          </a:xfrm>
          <a:prstGeom prst="rect">
            <a:avLst/>
          </a:prstGeom>
          <a:noFill/>
          <a:ln w="38100">
            <a:solidFill>
              <a:srgbClr val="000000"/>
            </a:solidFill>
            <a:miter lim="800000"/>
            <a:headEnd/>
            <a:tailEnd/>
          </a:ln>
        </p:spPr>
      </p:pic>
      <p:sp>
        <p:nvSpPr>
          <p:cNvPr id="202763" name="Rectangle 11"/>
          <p:cNvSpPr>
            <a:spLocks noChangeArrowheads="1"/>
          </p:cNvSpPr>
          <p:nvPr/>
        </p:nvSpPr>
        <p:spPr bwMode="auto">
          <a:xfrm>
            <a:off x="914400" y="0"/>
            <a:ext cx="7391400" cy="1371600"/>
          </a:xfrm>
          <a:prstGeom prst="rect">
            <a:avLst/>
          </a:prstGeom>
          <a:solidFill>
            <a:srgbClr val="FFFF99"/>
          </a:solidFill>
          <a:ln w="38100">
            <a:solidFill>
              <a:schemeClr val="tx1"/>
            </a:solidFill>
            <a:miter lim="800000"/>
            <a:headEnd/>
            <a:tailEnd/>
          </a:ln>
        </p:spPr>
        <p:txBody>
          <a:bodyPr anchor="ctr"/>
          <a:lstStyle/>
          <a:p>
            <a:pPr algn="ctr">
              <a:lnSpc>
                <a:spcPct val="90000"/>
              </a:lnSpc>
            </a:pPr>
            <a:r>
              <a:rPr kumimoji="1" lang="en-US" sz="4000"/>
              <a:t>“Emerald City”?  “Oz”?                       The Wizard?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animEffect transition="in" filter="fade">
                                      <p:cBhvr>
                                        <p:cTn id="9" dur="500"/>
                                        <p:tgtEl>
                                          <p:spTgt spid="2027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202756"/>
                                        </p:tgtEl>
                                        <p:attrNameLst>
                                          <p:attrName>ppt_w</p:attrName>
                                        </p:attrNameLst>
                                      </p:cBhvr>
                                      <p:tavLst>
                                        <p:tav tm="0">
                                          <p:val>
                                            <p:strVal val="ppt_w"/>
                                          </p:val>
                                        </p:tav>
                                        <p:tav tm="100000">
                                          <p:val>
                                            <p:fltVal val="0"/>
                                          </p:val>
                                        </p:tav>
                                      </p:tavLst>
                                    </p:anim>
                                    <p:anim calcmode="lin" valueType="num">
                                      <p:cBhvr>
                                        <p:cTn id="14" dur="500"/>
                                        <p:tgtEl>
                                          <p:spTgt spid="202756"/>
                                        </p:tgtEl>
                                        <p:attrNameLst>
                                          <p:attrName>ppt_h</p:attrName>
                                        </p:attrNameLst>
                                      </p:cBhvr>
                                      <p:tavLst>
                                        <p:tav tm="0">
                                          <p:val>
                                            <p:strVal val="ppt_h"/>
                                          </p:val>
                                        </p:tav>
                                        <p:tav tm="100000">
                                          <p:val>
                                            <p:fltVal val="0"/>
                                          </p:val>
                                        </p:tav>
                                      </p:tavLst>
                                    </p:anim>
                                    <p:animEffect transition="out" filter="fade">
                                      <p:cBhvr>
                                        <p:cTn id="15" dur="500"/>
                                        <p:tgtEl>
                                          <p:spTgt spid="202756"/>
                                        </p:tgtEl>
                                      </p:cBhvr>
                                    </p:animEffect>
                                    <p:set>
                                      <p:cBhvr>
                                        <p:cTn id="16" dur="1" fill="hold">
                                          <p:stCondLst>
                                            <p:cond delay="499"/>
                                          </p:stCondLst>
                                        </p:cTn>
                                        <p:tgtEl>
                                          <p:spTgt spid="202756"/>
                                        </p:tgtEl>
                                        <p:attrNameLst>
                                          <p:attrName>style.visibility</p:attrName>
                                        </p:attrNameLst>
                                      </p:cBhvr>
                                      <p:to>
                                        <p:strVal val="hidden"/>
                                      </p:to>
                                    </p:set>
                                  </p:childTnLst>
                                </p:cTn>
                              </p:par>
                              <p:par>
                                <p:cTn id="17" presetID="64" presetClass="path" presetSubtype="0" accel="50000" decel="50000" fill="hold" nodeType="withEffect">
                                  <p:stCondLst>
                                    <p:cond delay="0"/>
                                  </p:stCondLst>
                                  <p:iterate type="lt">
                                    <p:tmPct val="0"/>
                                  </p:iterate>
                                  <p:childTnLst>
                                    <p:animMotion origin="layout" path="M 0 0  L 0 -0.33241  E" pathEditMode="relative" ptsTypes="">
                                      <p:cBhvr>
                                        <p:cTn id="18" dur="2000" fill="hold"/>
                                        <p:tgtEl>
                                          <p:spTgt spid="202755"/>
                                        </p:tgtEl>
                                        <p:attrNameLst>
                                          <p:attrName>ppt_x</p:attrName>
                                          <p:attrName>ppt_y</p:attrName>
                                        </p:attrNameLst>
                                      </p:cBhvr>
                                    </p:animMotion>
                                  </p:childTnLst>
                                </p:cTn>
                              </p:par>
                              <p:par>
                                <p:cTn id="19" presetID="6" presetClass="emph" presetSubtype="0" fill="hold" nodeType="withEffect">
                                  <p:stCondLst>
                                    <p:cond delay="0"/>
                                  </p:stCondLst>
                                  <p:iterate type="lt">
                                    <p:tmPct val="0"/>
                                  </p:iterate>
                                  <p:childTnLst>
                                    <p:animScale>
                                      <p:cBhvr>
                                        <p:cTn id="20" dur="2000" fill="hold"/>
                                        <p:tgtEl>
                                          <p:spTgt spid="202755"/>
                                        </p:tgtEl>
                                      </p:cBhvr>
                                      <p:by x="150000" y="150000"/>
                                    </p:animScale>
                                  </p:childTnLst>
                                </p:cTn>
                              </p:par>
                              <p:par>
                                <p:cTn id="21" presetID="53" presetClass="entr" presetSubtype="0" fill="hold" grpId="0" nodeType="withEffect">
                                  <p:stCondLst>
                                    <p:cond delay="0"/>
                                  </p:stCondLst>
                                  <p:childTnLst>
                                    <p:set>
                                      <p:cBhvr>
                                        <p:cTn id="22" dur="1" fill="hold">
                                          <p:stCondLst>
                                            <p:cond delay="0"/>
                                          </p:stCondLst>
                                        </p:cTn>
                                        <p:tgtEl>
                                          <p:spTgt spid="202757"/>
                                        </p:tgtEl>
                                        <p:attrNameLst>
                                          <p:attrName>style.visibility</p:attrName>
                                        </p:attrNameLst>
                                      </p:cBhvr>
                                      <p:to>
                                        <p:strVal val="visible"/>
                                      </p:to>
                                    </p:set>
                                    <p:anim calcmode="lin" valueType="num">
                                      <p:cBhvr>
                                        <p:cTn id="23" dur="500" fill="hold"/>
                                        <p:tgtEl>
                                          <p:spTgt spid="202757"/>
                                        </p:tgtEl>
                                        <p:attrNameLst>
                                          <p:attrName>ppt_w</p:attrName>
                                        </p:attrNameLst>
                                      </p:cBhvr>
                                      <p:tavLst>
                                        <p:tav tm="0">
                                          <p:val>
                                            <p:fltVal val="0"/>
                                          </p:val>
                                        </p:tav>
                                        <p:tav tm="100000">
                                          <p:val>
                                            <p:strVal val="#ppt_w"/>
                                          </p:val>
                                        </p:tav>
                                      </p:tavLst>
                                    </p:anim>
                                    <p:anim calcmode="lin" valueType="num">
                                      <p:cBhvr>
                                        <p:cTn id="24" dur="500" fill="hold"/>
                                        <p:tgtEl>
                                          <p:spTgt spid="202757"/>
                                        </p:tgtEl>
                                        <p:attrNameLst>
                                          <p:attrName>ppt_h</p:attrName>
                                        </p:attrNameLst>
                                      </p:cBhvr>
                                      <p:tavLst>
                                        <p:tav tm="0">
                                          <p:val>
                                            <p:fltVal val="0"/>
                                          </p:val>
                                        </p:tav>
                                        <p:tav tm="100000">
                                          <p:val>
                                            <p:strVal val="#ppt_h"/>
                                          </p:val>
                                        </p:tav>
                                      </p:tavLst>
                                    </p:anim>
                                    <p:animEffect transition="in" filter="fade">
                                      <p:cBhvr>
                                        <p:cTn id="25" dur="500"/>
                                        <p:tgtEl>
                                          <p:spTgt spid="2027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02758"/>
                                        </p:tgtEl>
                                        <p:attrNameLst>
                                          <p:attrName>style.visibility</p:attrName>
                                        </p:attrNameLst>
                                      </p:cBhvr>
                                      <p:to>
                                        <p:strVal val="visible"/>
                                      </p:to>
                                    </p:set>
                                    <p:anim calcmode="lin" valueType="num">
                                      <p:cBhvr>
                                        <p:cTn id="30" dur="500" fill="hold"/>
                                        <p:tgtEl>
                                          <p:spTgt spid="202758"/>
                                        </p:tgtEl>
                                        <p:attrNameLst>
                                          <p:attrName>ppt_w</p:attrName>
                                        </p:attrNameLst>
                                      </p:cBhvr>
                                      <p:tavLst>
                                        <p:tav tm="0">
                                          <p:val>
                                            <p:fltVal val="0"/>
                                          </p:val>
                                        </p:tav>
                                        <p:tav tm="100000">
                                          <p:val>
                                            <p:strVal val="#ppt_w"/>
                                          </p:val>
                                        </p:tav>
                                      </p:tavLst>
                                    </p:anim>
                                    <p:anim calcmode="lin" valueType="num">
                                      <p:cBhvr>
                                        <p:cTn id="31" dur="500" fill="hold"/>
                                        <p:tgtEl>
                                          <p:spTgt spid="202758"/>
                                        </p:tgtEl>
                                        <p:attrNameLst>
                                          <p:attrName>ppt_h</p:attrName>
                                        </p:attrNameLst>
                                      </p:cBhvr>
                                      <p:tavLst>
                                        <p:tav tm="0">
                                          <p:val>
                                            <p:fltVal val="0"/>
                                          </p:val>
                                        </p:tav>
                                        <p:tav tm="100000">
                                          <p:val>
                                            <p:strVal val="#ppt_h"/>
                                          </p:val>
                                        </p:tav>
                                      </p:tavLst>
                                    </p:anim>
                                    <p:animEffect transition="in" filter="fade">
                                      <p:cBhvr>
                                        <p:cTn id="32" dur="500"/>
                                        <p:tgtEl>
                                          <p:spTgt spid="202758"/>
                                        </p:tgtEl>
                                      </p:cBhvr>
                                    </p:animEffect>
                                  </p:childTnLst>
                                </p:cTn>
                              </p:par>
                              <p:par>
                                <p:cTn id="33" presetID="53" presetClass="entr" presetSubtype="0" fill="hold" nodeType="withEffect">
                                  <p:stCondLst>
                                    <p:cond delay="0"/>
                                  </p:stCondLst>
                                  <p:childTnLst>
                                    <p:set>
                                      <p:cBhvr>
                                        <p:cTn id="34" dur="1" fill="hold">
                                          <p:stCondLst>
                                            <p:cond delay="0"/>
                                          </p:stCondLst>
                                        </p:cTn>
                                        <p:tgtEl>
                                          <p:spTgt spid="202759"/>
                                        </p:tgtEl>
                                        <p:attrNameLst>
                                          <p:attrName>style.visibility</p:attrName>
                                        </p:attrNameLst>
                                      </p:cBhvr>
                                      <p:to>
                                        <p:strVal val="visible"/>
                                      </p:to>
                                    </p:set>
                                    <p:anim calcmode="lin" valueType="num">
                                      <p:cBhvr>
                                        <p:cTn id="35" dur="500" fill="hold"/>
                                        <p:tgtEl>
                                          <p:spTgt spid="202759"/>
                                        </p:tgtEl>
                                        <p:attrNameLst>
                                          <p:attrName>ppt_w</p:attrName>
                                        </p:attrNameLst>
                                      </p:cBhvr>
                                      <p:tavLst>
                                        <p:tav tm="0">
                                          <p:val>
                                            <p:fltVal val="0"/>
                                          </p:val>
                                        </p:tav>
                                        <p:tav tm="100000">
                                          <p:val>
                                            <p:strVal val="#ppt_w"/>
                                          </p:val>
                                        </p:tav>
                                      </p:tavLst>
                                    </p:anim>
                                    <p:anim calcmode="lin" valueType="num">
                                      <p:cBhvr>
                                        <p:cTn id="36" dur="500" fill="hold"/>
                                        <p:tgtEl>
                                          <p:spTgt spid="202759"/>
                                        </p:tgtEl>
                                        <p:attrNameLst>
                                          <p:attrName>ppt_h</p:attrName>
                                        </p:attrNameLst>
                                      </p:cBhvr>
                                      <p:tavLst>
                                        <p:tav tm="0">
                                          <p:val>
                                            <p:fltVal val="0"/>
                                          </p:val>
                                        </p:tav>
                                        <p:tav tm="100000">
                                          <p:val>
                                            <p:strVal val="#ppt_h"/>
                                          </p:val>
                                        </p:tav>
                                      </p:tavLst>
                                    </p:anim>
                                    <p:animEffect transition="in" filter="fade">
                                      <p:cBhvr>
                                        <p:cTn id="37" dur="500"/>
                                        <p:tgtEl>
                                          <p:spTgt spid="202759"/>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02760"/>
                                        </p:tgtEl>
                                        <p:attrNameLst>
                                          <p:attrName>style.visibility</p:attrName>
                                        </p:attrNameLst>
                                      </p:cBhvr>
                                      <p:to>
                                        <p:strVal val="visible"/>
                                      </p:to>
                                    </p:set>
                                    <p:anim calcmode="lin" valueType="num">
                                      <p:cBhvr>
                                        <p:cTn id="40" dur="500" fill="hold"/>
                                        <p:tgtEl>
                                          <p:spTgt spid="202760"/>
                                        </p:tgtEl>
                                        <p:attrNameLst>
                                          <p:attrName>ppt_w</p:attrName>
                                        </p:attrNameLst>
                                      </p:cBhvr>
                                      <p:tavLst>
                                        <p:tav tm="0">
                                          <p:val>
                                            <p:fltVal val="0"/>
                                          </p:val>
                                        </p:tav>
                                        <p:tav tm="100000">
                                          <p:val>
                                            <p:strVal val="#ppt_w"/>
                                          </p:val>
                                        </p:tav>
                                      </p:tavLst>
                                    </p:anim>
                                    <p:anim calcmode="lin" valueType="num">
                                      <p:cBhvr>
                                        <p:cTn id="41" dur="500" fill="hold"/>
                                        <p:tgtEl>
                                          <p:spTgt spid="202760"/>
                                        </p:tgtEl>
                                        <p:attrNameLst>
                                          <p:attrName>ppt_h</p:attrName>
                                        </p:attrNameLst>
                                      </p:cBhvr>
                                      <p:tavLst>
                                        <p:tav tm="0">
                                          <p:val>
                                            <p:fltVal val="0"/>
                                          </p:val>
                                        </p:tav>
                                        <p:tav tm="100000">
                                          <p:val>
                                            <p:strVal val="#ppt_h"/>
                                          </p:val>
                                        </p:tav>
                                      </p:tavLst>
                                    </p:anim>
                                    <p:animEffect transition="in" filter="fade">
                                      <p:cBhvr>
                                        <p:cTn id="42" dur="500"/>
                                        <p:tgtEl>
                                          <p:spTgt spid="20276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0" fill="hold" nodeType="clickEffect">
                                  <p:stCondLst>
                                    <p:cond delay="0"/>
                                  </p:stCondLst>
                                  <p:childTnLst>
                                    <p:anim calcmode="lin" valueType="num">
                                      <p:cBhvr>
                                        <p:cTn id="46" dur="500"/>
                                        <p:tgtEl>
                                          <p:spTgt spid="202759"/>
                                        </p:tgtEl>
                                        <p:attrNameLst>
                                          <p:attrName>ppt_w</p:attrName>
                                        </p:attrNameLst>
                                      </p:cBhvr>
                                      <p:tavLst>
                                        <p:tav tm="0">
                                          <p:val>
                                            <p:strVal val="ppt_w"/>
                                          </p:val>
                                        </p:tav>
                                        <p:tav tm="100000">
                                          <p:val>
                                            <p:fltVal val="0"/>
                                          </p:val>
                                        </p:tav>
                                      </p:tavLst>
                                    </p:anim>
                                    <p:anim calcmode="lin" valueType="num">
                                      <p:cBhvr>
                                        <p:cTn id="47" dur="500"/>
                                        <p:tgtEl>
                                          <p:spTgt spid="202759"/>
                                        </p:tgtEl>
                                        <p:attrNameLst>
                                          <p:attrName>ppt_h</p:attrName>
                                        </p:attrNameLst>
                                      </p:cBhvr>
                                      <p:tavLst>
                                        <p:tav tm="0">
                                          <p:val>
                                            <p:strVal val="ppt_h"/>
                                          </p:val>
                                        </p:tav>
                                        <p:tav tm="100000">
                                          <p:val>
                                            <p:fltVal val="0"/>
                                          </p:val>
                                        </p:tav>
                                      </p:tavLst>
                                    </p:anim>
                                    <p:animEffect transition="out" filter="fade">
                                      <p:cBhvr>
                                        <p:cTn id="48" dur="500"/>
                                        <p:tgtEl>
                                          <p:spTgt spid="202759"/>
                                        </p:tgtEl>
                                      </p:cBhvr>
                                    </p:animEffect>
                                    <p:set>
                                      <p:cBhvr>
                                        <p:cTn id="49" dur="1" fill="hold">
                                          <p:stCondLst>
                                            <p:cond delay="499"/>
                                          </p:stCondLst>
                                        </p:cTn>
                                        <p:tgtEl>
                                          <p:spTgt spid="202759"/>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202758"/>
                                        </p:tgtEl>
                                        <p:attrNameLst>
                                          <p:attrName>ppt_w</p:attrName>
                                        </p:attrNameLst>
                                      </p:cBhvr>
                                      <p:tavLst>
                                        <p:tav tm="0">
                                          <p:val>
                                            <p:strVal val="ppt_w"/>
                                          </p:val>
                                        </p:tav>
                                        <p:tav tm="100000">
                                          <p:val>
                                            <p:fltVal val="0"/>
                                          </p:val>
                                        </p:tav>
                                      </p:tavLst>
                                    </p:anim>
                                    <p:anim calcmode="lin" valueType="num">
                                      <p:cBhvr>
                                        <p:cTn id="52" dur="500"/>
                                        <p:tgtEl>
                                          <p:spTgt spid="202758"/>
                                        </p:tgtEl>
                                        <p:attrNameLst>
                                          <p:attrName>ppt_h</p:attrName>
                                        </p:attrNameLst>
                                      </p:cBhvr>
                                      <p:tavLst>
                                        <p:tav tm="0">
                                          <p:val>
                                            <p:strVal val="ppt_h"/>
                                          </p:val>
                                        </p:tav>
                                        <p:tav tm="100000">
                                          <p:val>
                                            <p:fltVal val="0"/>
                                          </p:val>
                                        </p:tav>
                                      </p:tavLst>
                                    </p:anim>
                                    <p:animEffect transition="out" filter="fade">
                                      <p:cBhvr>
                                        <p:cTn id="53" dur="500"/>
                                        <p:tgtEl>
                                          <p:spTgt spid="202758"/>
                                        </p:tgtEl>
                                      </p:cBhvr>
                                    </p:animEffect>
                                    <p:set>
                                      <p:cBhvr>
                                        <p:cTn id="54" dur="1" fill="hold">
                                          <p:stCondLst>
                                            <p:cond delay="499"/>
                                          </p:stCondLst>
                                        </p:cTn>
                                        <p:tgtEl>
                                          <p:spTgt spid="202758"/>
                                        </p:tgtEl>
                                        <p:attrNameLst>
                                          <p:attrName>style.visibility</p:attrName>
                                        </p:attrNameLst>
                                      </p:cBhvr>
                                      <p:to>
                                        <p:strVal val="hidden"/>
                                      </p:to>
                                    </p:set>
                                  </p:childTnLst>
                                </p:cTn>
                              </p:par>
                              <p:par>
                                <p:cTn id="55" presetID="53" presetClass="entr" presetSubtype="0" fill="hold" nodeType="withEffect">
                                  <p:stCondLst>
                                    <p:cond delay="0"/>
                                  </p:stCondLst>
                                  <p:childTnLst>
                                    <p:set>
                                      <p:cBhvr>
                                        <p:cTn id="56" dur="1" fill="hold">
                                          <p:stCondLst>
                                            <p:cond delay="0"/>
                                          </p:stCondLst>
                                        </p:cTn>
                                        <p:tgtEl>
                                          <p:spTgt spid="202761"/>
                                        </p:tgtEl>
                                        <p:attrNameLst>
                                          <p:attrName>style.visibility</p:attrName>
                                        </p:attrNameLst>
                                      </p:cBhvr>
                                      <p:to>
                                        <p:strVal val="visible"/>
                                      </p:to>
                                    </p:set>
                                    <p:anim calcmode="lin" valueType="num">
                                      <p:cBhvr>
                                        <p:cTn id="57" dur="500" fill="hold"/>
                                        <p:tgtEl>
                                          <p:spTgt spid="202761"/>
                                        </p:tgtEl>
                                        <p:attrNameLst>
                                          <p:attrName>ppt_w</p:attrName>
                                        </p:attrNameLst>
                                      </p:cBhvr>
                                      <p:tavLst>
                                        <p:tav tm="0">
                                          <p:val>
                                            <p:fltVal val="0"/>
                                          </p:val>
                                        </p:tav>
                                        <p:tav tm="100000">
                                          <p:val>
                                            <p:strVal val="#ppt_w"/>
                                          </p:val>
                                        </p:tav>
                                      </p:tavLst>
                                    </p:anim>
                                    <p:anim calcmode="lin" valueType="num">
                                      <p:cBhvr>
                                        <p:cTn id="58" dur="500" fill="hold"/>
                                        <p:tgtEl>
                                          <p:spTgt spid="202761"/>
                                        </p:tgtEl>
                                        <p:attrNameLst>
                                          <p:attrName>ppt_h</p:attrName>
                                        </p:attrNameLst>
                                      </p:cBhvr>
                                      <p:tavLst>
                                        <p:tav tm="0">
                                          <p:val>
                                            <p:fltVal val="0"/>
                                          </p:val>
                                        </p:tav>
                                        <p:tav tm="100000">
                                          <p:val>
                                            <p:strVal val="#ppt_h"/>
                                          </p:val>
                                        </p:tav>
                                      </p:tavLst>
                                    </p:anim>
                                    <p:animEffect transition="in" filter="fade">
                                      <p:cBhvr>
                                        <p:cTn id="59" dur="500"/>
                                        <p:tgtEl>
                                          <p:spTgt spid="202761"/>
                                        </p:tgtEl>
                                      </p:cBhvr>
                                    </p:animEffect>
                                  </p:childTnLst>
                                </p:cTn>
                              </p:par>
                              <p:par>
                                <p:cTn id="60" presetID="53" presetClass="entr" presetSubtype="0" fill="hold" nodeType="withEffect">
                                  <p:stCondLst>
                                    <p:cond delay="0"/>
                                  </p:stCondLst>
                                  <p:childTnLst>
                                    <p:set>
                                      <p:cBhvr>
                                        <p:cTn id="61" dur="1" fill="hold">
                                          <p:stCondLst>
                                            <p:cond delay="0"/>
                                          </p:stCondLst>
                                        </p:cTn>
                                        <p:tgtEl>
                                          <p:spTgt spid="202762"/>
                                        </p:tgtEl>
                                        <p:attrNameLst>
                                          <p:attrName>style.visibility</p:attrName>
                                        </p:attrNameLst>
                                      </p:cBhvr>
                                      <p:to>
                                        <p:strVal val="visible"/>
                                      </p:to>
                                    </p:set>
                                    <p:anim calcmode="lin" valueType="num">
                                      <p:cBhvr>
                                        <p:cTn id="62" dur="500" fill="hold"/>
                                        <p:tgtEl>
                                          <p:spTgt spid="202762"/>
                                        </p:tgtEl>
                                        <p:attrNameLst>
                                          <p:attrName>ppt_w</p:attrName>
                                        </p:attrNameLst>
                                      </p:cBhvr>
                                      <p:tavLst>
                                        <p:tav tm="0">
                                          <p:val>
                                            <p:fltVal val="0"/>
                                          </p:val>
                                        </p:tav>
                                        <p:tav tm="100000">
                                          <p:val>
                                            <p:strVal val="#ppt_w"/>
                                          </p:val>
                                        </p:tav>
                                      </p:tavLst>
                                    </p:anim>
                                    <p:anim calcmode="lin" valueType="num">
                                      <p:cBhvr>
                                        <p:cTn id="63" dur="500" fill="hold"/>
                                        <p:tgtEl>
                                          <p:spTgt spid="202762"/>
                                        </p:tgtEl>
                                        <p:attrNameLst>
                                          <p:attrName>ppt_h</p:attrName>
                                        </p:attrNameLst>
                                      </p:cBhvr>
                                      <p:tavLst>
                                        <p:tav tm="0">
                                          <p:val>
                                            <p:fltVal val="0"/>
                                          </p:val>
                                        </p:tav>
                                        <p:tav tm="100000">
                                          <p:val>
                                            <p:strVal val="#ppt_h"/>
                                          </p:val>
                                        </p:tav>
                                      </p:tavLst>
                                    </p:anim>
                                    <p:animEffect transition="in" filter="fade">
                                      <p:cBhvr>
                                        <p:cTn id="64" dur="500"/>
                                        <p:tgtEl>
                                          <p:spTgt spid="20276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02763"/>
                                        </p:tgtEl>
                                        <p:attrNameLst>
                                          <p:attrName>style.visibility</p:attrName>
                                        </p:attrNameLst>
                                      </p:cBhvr>
                                      <p:to>
                                        <p:strVal val="visible"/>
                                      </p:to>
                                    </p:set>
                                    <p:anim calcmode="lin" valueType="num">
                                      <p:cBhvr>
                                        <p:cTn id="67" dur="500" fill="hold"/>
                                        <p:tgtEl>
                                          <p:spTgt spid="202763"/>
                                        </p:tgtEl>
                                        <p:attrNameLst>
                                          <p:attrName>ppt_w</p:attrName>
                                        </p:attrNameLst>
                                      </p:cBhvr>
                                      <p:tavLst>
                                        <p:tav tm="0">
                                          <p:val>
                                            <p:fltVal val="0"/>
                                          </p:val>
                                        </p:tav>
                                        <p:tav tm="100000">
                                          <p:val>
                                            <p:strVal val="#ppt_w"/>
                                          </p:val>
                                        </p:tav>
                                      </p:tavLst>
                                    </p:anim>
                                    <p:anim calcmode="lin" valueType="num">
                                      <p:cBhvr>
                                        <p:cTn id="68" dur="500" fill="hold"/>
                                        <p:tgtEl>
                                          <p:spTgt spid="202763"/>
                                        </p:tgtEl>
                                        <p:attrNameLst>
                                          <p:attrName>ppt_h</p:attrName>
                                        </p:attrNameLst>
                                      </p:cBhvr>
                                      <p:tavLst>
                                        <p:tav tm="0">
                                          <p:val>
                                            <p:fltVal val="0"/>
                                          </p:val>
                                        </p:tav>
                                        <p:tav tm="100000">
                                          <p:val>
                                            <p:strVal val="#ppt_h"/>
                                          </p:val>
                                        </p:tav>
                                      </p:tavLst>
                                    </p:anim>
                                    <p:animEffect transition="in" filter="fade">
                                      <p:cBhvr>
                                        <p:cTn id="69" dur="500"/>
                                        <p:tgtEl>
                                          <p:spTgt spid="20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6" grpId="1" animBg="1"/>
      <p:bldP spid="202757" grpId="0" animBg="1"/>
      <p:bldP spid="202760" grpId="0" animBg="1"/>
      <p:bldP spid="2027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lum contrast="6000"/>
          </a:blip>
          <a:srcRect l="16972" r="18137"/>
          <a:stretch>
            <a:fillRect/>
          </a:stretch>
        </p:blipFill>
        <p:spPr bwMode="auto">
          <a:xfrm>
            <a:off x="0" y="0"/>
            <a:ext cx="6670675" cy="6858000"/>
          </a:xfrm>
          <a:prstGeom prst="rect">
            <a:avLst/>
          </a:prstGeom>
          <a:noFill/>
        </p:spPr>
      </p:pic>
      <p:sp>
        <p:nvSpPr>
          <p:cNvPr id="119811" name="Rectangle 3"/>
          <p:cNvSpPr>
            <a:spLocks noGrp="1" noChangeArrowheads="1"/>
          </p:cNvSpPr>
          <p:nvPr>
            <p:ph type="title"/>
          </p:nvPr>
        </p:nvSpPr>
        <p:spPr>
          <a:xfrm>
            <a:off x="6629400" y="3124200"/>
            <a:ext cx="2514600" cy="1143000"/>
          </a:xfrm>
        </p:spPr>
        <p:txBody>
          <a:bodyPr>
            <a:normAutofit fontScale="90000"/>
          </a:bodyPr>
          <a:lstStyle/>
          <a:p>
            <a:r>
              <a:rPr lang="en-US" sz="4000"/>
              <a:t>A Two-Party Stalemate</a:t>
            </a:r>
          </a:p>
        </p:txBody>
      </p:sp>
      <p:sp>
        <p:nvSpPr>
          <p:cNvPr id="119812" name="Oval 4"/>
          <p:cNvSpPr>
            <a:spLocks noChangeArrowheads="1"/>
          </p:cNvSpPr>
          <p:nvPr/>
        </p:nvSpPr>
        <p:spPr bwMode="auto">
          <a:xfrm>
            <a:off x="4267200" y="1524000"/>
            <a:ext cx="457200" cy="914400"/>
          </a:xfrm>
          <a:prstGeom prst="ellipse">
            <a:avLst/>
          </a:prstGeom>
          <a:noFill/>
          <a:ln w="38100">
            <a:solidFill>
              <a:srgbClr val="FF0000"/>
            </a:solidFill>
            <a:round/>
            <a:headEnd/>
            <a:tailEnd/>
          </a:ln>
          <a:effectLst/>
        </p:spPr>
        <p:txBody>
          <a:bodyPr wrap="none" anchor="ctr"/>
          <a:lstStyle/>
          <a:p>
            <a:endParaRPr lang="en-US"/>
          </a:p>
        </p:txBody>
      </p:sp>
      <p:sp>
        <p:nvSpPr>
          <p:cNvPr id="119813" name="Oval 5"/>
          <p:cNvSpPr>
            <a:spLocks noChangeArrowheads="1"/>
          </p:cNvSpPr>
          <p:nvPr/>
        </p:nvSpPr>
        <p:spPr bwMode="auto">
          <a:xfrm>
            <a:off x="4572000" y="1524000"/>
            <a:ext cx="685800" cy="762000"/>
          </a:xfrm>
          <a:prstGeom prst="ellipse">
            <a:avLst/>
          </a:prstGeom>
          <a:noFill/>
          <a:ln w="38100">
            <a:solidFill>
              <a:srgbClr val="FF0000"/>
            </a:solidFill>
            <a:round/>
            <a:headEnd/>
            <a:tailEnd/>
          </a:ln>
          <a:effectLst/>
        </p:spPr>
        <p:txBody>
          <a:bodyPr wrap="none" anchor="ctr"/>
          <a:lstStyle/>
          <a:p>
            <a:endParaRPr lang="en-US"/>
          </a:p>
        </p:txBody>
      </p:sp>
      <p:sp>
        <p:nvSpPr>
          <p:cNvPr id="119814" name="Oval 6"/>
          <p:cNvSpPr>
            <a:spLocks noChangeArrowheads="1"/>
          </p:cNvSpPr>
          <p:nvPr/>
        </p:nvSpPr>
        <p:spPr bwMode="auto">
          <a:xfrm rot="4871592">
            <a:off x="5298282" y="946944"/>
            <a:ext cx="614362" cy="850900"/>
          </a:xfrm>
          <a:prstGeom prst="ellipse">
            <a:avLst/>
          </a:prstGeom>
          <a:noFill/>
          <a:ln w="38100">
            <a:solidFill>
              <a:srgbClr val="FF0000"/>
            </a:solidFill>
            <a:round/>
            <a:headEnd/>
            <a:tailEnd/>
          </a:ln>
          <a:effectLst/>
        </p:spPr>
        <p:txBody>
          <a:bodyPr wrap="none" anchor="ctr"/>
          <a:lstStyle/>
          <a:p>
            <a:endParaRPr lang="en-US"/>
          </a:p>
        </p:txBody>
      </p:sp>
      <p:sp>
        <p:nvSpPr>
          <p:cNvPr id="119815" name="Text Box 7"/>
          <p:cNvSpPr txBox="1">
            <a:spLocks noChangeArrowheads="1"/>
          </p:cNvSpPr>
          <p:nvPr/>
        </p:nvSpPr>
        <p:spPr bwMode="auto">
          <a:xfrm>
            <a:off x="152400" y="3962400"/>
            <a:ext cx="8839200" cy="1449388"/>
          </a:xfrm>
          <a:prstGeom prst="rect">
            <a:avLst/>
          </a:prstGeom>
          <a:solidFill>
            <a:srgbClr val="FF7C80"/>
          </a:solidFill>
          <a:ln w="38100">
            <a:solidFill>
              <a:schemeClr val="tx1"/>
            </a:solidFill>
            <a:miter lim="800000"/>
            <a:headEnd/>
            <a:tailEnd/>
          </a:ln>
          <a:effectLst/>
        </p:spPr>
        <p:txBody>
          <a:bodyPr>
            <a:spAutoFit/>
          </a:bodyPr>
          <a:lstStyle/>
          <a:p>
            <a:pPr algn="ctr">
              <a:lnSpc>
                <a:spcPct val="80000"/>
              </a:lnSpc>
              <a:spcBef>
                <a:spcPct val="5000"/>
              </a:spcBef>
            </a:pPr>
            <a:r>
              <a:rPr lang="en-US" sz="3600"/>
              <a:t>Republicans &amp; Democrats were closely divided in New York, Ohio, &amp; Indiana—these 3 states swung the 5 presidential elections </a:t>
            </a:r>
          </a:p>
        </p:txBody>
      </p:sp>
      <p:sp>
        <p:nvSpPr>
          <p:cNvPr id="119816" name="Text Box 8"/>
          <p:cNvSpPr txBox="1">
            <a:spLocks noChangeArrowheads="1"/>
          </p:cNvSpPr>
          <p:nvPr/>
        </p:nvSpPr>
        <p:spPr bwMode="auto">
          <a:xfrm>
            <a:off x="457200" y="5543550"/>
            <a:ext cx="8305800" cy="1009650"/>
          </a:xfrm>
          <a:prstGeom prst="rect">
            <a:avLst/>
          </a:prstGeom>
          <a:solidFill>
            <a:srgbClr val="CCFFCC"/>
          </a:solidFill>
          <a:ln w="38100">
            <a:solidFill>
              <a:schemeClr val="tx1"/>
            </a:solidFill>
            <a:miter lim="800000"/>
            <a:headEnd/>
            <a:tailEnd/>
          </a:ln>
          <a:effectLst/>
        </p:spPr>
        <p:txBody>
          <a:bodyPr>
            <a:spAutoFit/>
          </a:bodyPr>
          <a:lstStyle/>
          <a:p>
            <a:pPr algn="ctr">
              <a:lnSpc>
                <a:spcPct val="80000"/>
              </a:lnSpc>
              <a:spcBef>
                <a:spcPct val="5000"/>
              </a:spcBef>
            </a:pPr>
            <a:r>
              <a:rPr lang="en-US" sz="3600"/>
              <a:t>As a result, 16 of the 20 presidential &amp; VP candidates were from NY, Ohio, or Indiana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p:cTn id="7" dur="500" fill="hold"/>
                                        <p:tgtEl>
                                          <p:spTgt spid="119814"/>
                                        </p:tgtEl>
                                        <p:attrNameLst>
                                          <p:attrName>ppt_w</p:attrName>
                                        </p:attrNameLst>
                                      </p:cBhvr>
                                      <p:tavLst>
                                        <p:tav tm="0">
                                          <p:val>
                                            <p:fltVal val="0"/>
                                          </p:val>
                                        </p:tav>
                                        <p:tav tm="100000">
                                          <p:val>
                                            <p:strVal val="#ppt_w"/>
                                          </p:val>
                                        </p:tav>
                                      </p:tavLst>
                                    </p:anim>
                                    <p:anim calcmode="lin" valueType="num">
                                      <p:cBhvr>
                                        <p:cTn id="8" dur="500" fill="hold"/>
                                        <p:tgtEl>
                                          <p:spTgt spid="119814"/>
                                        </p:tgtEl>
                                        <p:attrNameLst>
                                          <p:attrName>ppt_h</p:attrName>
                                        </p:attrNameLst>
                                      </p:cBhvr>
                                      <p:tavLst>
                                        <p:tav tm="0">
                                          <p:val>
                                            <p:fltVal val="0"/>
                                          </p:val>
                                        </p:tav>
                                        <p:tav tm="100000">
                                          <p:val>
                                            <p:strVal val="#ppt_h"/>
                                          </p:val>
                                        </p:tav>
                                      </p:tavLst>
                                    </p:anim>
                                    <p:animEffect transition="in" filter="fade">
                                      <p:cBhvr>
                                        <p:cTn id="9" dur="500"/>
                                        <p:tgtEl>
                                          <p:spTgt spid="11981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9812"/>
                                        </p:tgtEl>
                                        <p:attrNameLst>
                                          <p:attrName>style.visibility</p:attrName>
                                        </p:attrNameLst>
                                      </p:cBhvr>
                                      <p:to>
                                        <p:strVal val="visible"/>
                                      </p:to>
                                    </p:set>
                                    <p:anim calcmode="lin" valueType="num">
                                      <p:cBhvr>
                                        <p:cTn id="13" dur="500" fill="hold"/>
                                        <p:tgtEl>
                                          <p:spTgt spid="119812"/>
                                        </p:tgtEl>
                                        <p:attrNameLst>
                                          <p:attrName>ppt_w</p:attrName>
                                        </p:attrNameLst>
                                      </p:cBhvr>
                                      <p:tavLst>
                                        <p:tav tm="0">
                                          <p:val>
                                            <p:fltVal val="0"/>
                                          </p:val>
                                        </p:tav>
                                        <p:tav tm="100000">
                                          <p:val>
                                            <p:strVal val="#ppt_w"/>
                                          </p:val>
                                        </p:tav>
                                      </p:tavLst>
                                    </p:anim>
                                    <p:anim calcmode="lin" valueType="num">
                                      <p:cBhvr>
                                        <p:cTn id="14" dur="500" fill="hold"/>
                                        <p:tgtEl>
                                          <p:spTgt spid="119812"/>
                                        </p:tgtEl>
                                        <p:attrNameLst>
                                          <p:attrName>ppt_h</p:attrName>
                                        </p:attrNameLst>
                                      </p:cBhvr>
                                      <p:tavLst>
                                        <p:tav tm="0">
                                          <p:val>
                                            <p:fltVal val="0"/>
                                          </p:val>
                                        </p:tav>
                                        <p:tav tm="100000">
                                          <p:val>
                                            <p:strVal val="#ppt_h"/>
                                          </p:val>
                                        </p:tav>
                                      </p:tavLst>
                                    </p:anim>
                                    <p:animEffect transition="in" filter="fade">
                                      <p:cBhvr>
                                        <p:cTn id="15" dur="500"/>
                                        <p:tgtEl>
                                          <p:spTgt spid="119812"/>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19813"/>
                                        </p:tgtEl>
                                        <p:attrNameLst>
                                          <p:attrName>style.visibility</p:attrName>
                                        </p:attrNameLst>
                                      </p:cBhvr>
                                      <p:to>
                                        <p:strVal val="visible"/>
                                      </p:to>
                                    </p:set>
                                    <p:anim calcmode="lin" valueType="num">
                                      <p:cBhvr>
                                        <p:cTn id="19" dur="500" fill="hold"/>
                                        <p:tgtEl>
                                          <p:spTgt spid="119813"/>
                                        </p:tgtEl>
                                        <p:attrNameLst>
                                          <p:attrName>ppt_w</p:attrName>
                                        </p:attrNameLst>
                                      </p:cBhvr>
                                      <p:tavLst>
                                        <p:tav tm="0">
                                          <p:val>
                                            <p:fltVal val="0"/>
                                          </p:val>
                                        </p:tav>
                                        <p:tav tm="100000">
                                          <p:val>
                                            <p:strVal val="#ppt_w"/>
                                          </p:val>
                                        </p:tav>
                                      </p:tavLst>
                                    </p:anim>
                                    <p:anim calcmode="lin" valueType="num">
                                      <p:cBhvr>
                                        <p:cTn id="20" dur="500" fill="hold"/>
                                        <p:tgtEl>
                                          <p:spTgt spid="119813"/>
                                        </p:tgtEl>
                                        <p:attrNameLst>
                                          <p:attrName>ppt_h</p:attrName>
                                        </p:attrNameLst>
                                      </p:cBhvr>
                                      <p:tavLst>
                                        <p:tav tm="0">
                                          <p:val>
                                            <p:fltVal val="0"/>
                                          </p:val>
                                        </p:tav>
                                        <p:tav tm="100000">
                                          <p:val>
                                            <p:strVal val="#ppt_h"/>
                                          </p:val>
                                        </p:tav>
                                      </p:tavLst>
                                    </p:anim>
                                    <p:animEffect transition="in" filter="fade">
                                      <p:cBhvr>
                                        <p:cTn id="21" dur="500"/>
                                        <p:tgtEl>
                                          <p:spTgt spid="119813"/>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19815"/>
                                        </p:tgtEl>
                                        <p:attrNameLst>
                                          <p:attrName>style.visibility</p:attrName>
                                        </p:attrNameLst>
                                      </p:cBhvr>
                                      <p:to>
                                        <p:strVal val="visible"/>
                                      </p:to>
                                    </p:set>
                                    <p:anim calcmode="lin" valueType="num">
                                      <p:cBhvr>
                                        <p:cTn id="25" dur="500" fill="hold"/>
                                        <p:tgtEl>
                                          <p:spTgt spid="119815"/>
                                        </p:tgtEl>
                                        <p:attrNameLst>
                                          <p:attrName>ppt_w</p:attrName>
                                        </p:attrNameLst>
                                      </p:cBhvr>
                                      <p:tavLst>
                                        <p:tav tm="0">
                                          <p:val>
                                            <p:fltVal val="0"/>
                                          </p:val>
                                        </p:tav>
                                        <p:tav tm="100000">
                                          <p:val>
                                            <p:strVal val="#ppt_w"/>
                                          </p:val>
                                        </p:tav>
                                      </p:tavLst>
                                    </p:anim>
                                    <p:anim calcmode="lin" valueType="num">
                                      <p:cBhvr>
                                        <p:cTn id="26" dur="500" fill="hold"/>
                                        <p:tgtEl>
                                          <p:spTgt spid="119815"/>
                                        </p:tgtEl>
                                        <p:attrNameLst>
                                          <p:attrName>ppt_h</p:attrName>
                                        </p:attrNameLst>
                                      </p:cBhvr>
                                      <p:tavLst>
                                        <p:tav tm="0">
                                          <p:val>
                                            <p:fltVal val="0"/>
                                          </p:val>
                                        </p:tav>
                                        <p:tav tm="100000">
                                          <p:val>
                                            <p:strVal val="#ppt_h"/>
                                          </p:val>
                                        </p:tav>
                                      </p:tavLst>
                                    </p:anim>
                                    <p:animEffect transition="in" filter="fade">
                                      <p:cBhvr>
                                        <p:cTn id="27" dur="500"/>
                                        <p:tgtEl>
                                          <p:spTgt spid="119815"/>
                                        </p:tgtEl>
                                      </p:cBhvr>
                                    </p:animEffect>
                                  </p:childTnLst>
                                </p:cTn>
                              </p:par>
                            </p:childTnLst>
                          </p:cTn>
                        </p:par>
                        <p:par>
                          <p:cTn id="28" fill="hold">
                            <p:stCondLst>
                              <p:cond delay="2000"/>
                            </p:stCondLst>
                            <p:childTnLst>
                              <p:par>
                                <p:cTn id="29" presetID="53" presetClass="entr" presetSubtype="0" fill="hold" grpId="0" nodeType="afterEffect">
                                  <p:stCondLst>
                                    <p:cond delay="1000"/>
                                  </p:stCondLst>
                                  <p:childTnLst>
                                    <p:set>
                                      <p:cBhvr>
                                        <p:cTn id="30" dur="1" fill="hold">
                                          <p:stCondLst>
                                            <p:cond delay="0"/>
                                          </p:stCondLst>
                                        </p:cTn>
                                        <p:tgtEl>
                                          <p:spTgt spid="119816"/>
                                        </p:tgtEl>
                                        <p:attrNameLst>
                                          <p:attrName>style.visibility</p:attrName>
                                        </p:attrNameLst>
                                      </p:cBhvr>
                                      <p:to>
                                        <p:strVal val="visible"/>
                                      </p:to>
                                    </p:set>
                                    <p:anim calcmode="lin" valueType="num">
                                      <p:cBhvr>
                                        <p:cTn id="31" dur="500" fill="hold"/>
                                        <p:tgtEl>
                                          <p:spTgt spid="119816"/>
                                        </p:tgtEl>
                                        <p:attrNameLst>
                                          <p:attrName>ppt_w</p:attrName>
                                        </p:attrNameLst>
                                      </p:cBhvr>
                                      <p:tavLst>
                                        <p:tav tm="0">
                                          <p:val>
                                            <p:fltVal val="0"/>
                                          </p:val>
                                        </p:tav>
                                        <p:tav tm="100000">
                                          <p:val>
                                            <p:strVal val="#ppt_w"/>
                                          </p:val>
                                        </p:tav>
                                      </p:tavLst>
                                    </p:anim>
                                    <p:anim calcmode="lin" valueType="num">
                                      <p:cBhvr>
                                        <p:cTn id="32" dur="500" fill="hold"/>
                                        <p:tgtEl>
                                          <p:spTgt spid="119816"/>
                                        </p:tgtEl>
                                        <p:attrNameLst>
                                          <p:attrName>ppt_h</p:attrName>
                                        </p:attrNameLst>
                                      </p:cBhvr>
                                      <p:tavLst>
                                        <p:tav tm="0">
                                          <p:val>
                                            <p:fltVal val="0"/>
                                          </p:val>
                                        </p:tav>
                                        <p:tav tm="100000">
                                          <p:val>
                                            <p:strVal val="#ppt_h"/>
                                          </p:val>
                                        </p:tav>
                                      </p:tavLst>
                                    </p:anim>
                                    <p:animEffect transition="in" filter="fade">
                                      <p:cBhvr>
                                        <p:cTn id="33"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3" grpId="0" animBg="1"/>
      <p:bldP spid="119814" grpId="0" animBg="1"/>
      <p:bldP spid="119815" grpId="0" animBg="1"/>
      <p:bldP spid="1198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3479</TotalTime>
  <Words>4569</Words>
  <Application>Microsoft Office PowerPoint</Application>
  <PresentationFormat>On-screen Show (4:3)</PresentationFormat>
  <Paragraphs>324</Paragraphs>
  <Slides>88</Slides>
  <Notes>18</Notes>
  <HiddenSlides>0</HiddenSlides>
  <MMClips>1</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Slide 1</vt:lpstr>
      <vt:lpstr>The Presidents Videos: Garfield—Cleveland</vt:lpstr>
      <vt:lpstr>Rank order the following Gilded Age presidents in order of their significance in American history: Grant, Hayes, Garfield, Arthur, Cleveland, Harrison</vt:lpstr>
      <vt:lpstr>Slide 4</vt:lpstr>
      <vt:lpstr>Slide 5</vt:lpstr>
      <vt:lpstr>The Politics of the Gilded Age</vt:lpstr>
      <vt:lpstr>Politics of Stalemate</vt:lpstr>
      <vt:lpstr>The Two-Party Stalemate:                    1876-1892</vt:lpstr>
      <vt:lpstr>A Two-Party Stalemate</vt:lpstr>
      <vt:lpstr>Slide 10</vt:lpstr>
      <vt:lpstr>Slide 11</vt:lpstr>
      <vt:lpstr>Civil Service Reform </vt:lpstr>
      <vt:lpstr>The “Bosses”  of the Senate</vt:lpstr>
      <vt:lpstr>Civil Service Reform </vt:lpstr>
      <vt:lpstr>Charles Guiteau assassination of Garfield </vt:lpstr>
      <vt:lpstr>Gov’t Regulation of Industry </vt:lpstr>
      <vt:lpstr>Tariffs &amp; Trusts</vt:lpstr>
      <vt:lpstr>The Interstate Commerce Act</vt:lpstr>
      <vt:lpstr>The Depression of 1893</vt:lpstr>
      <vt:lpstr>Coxey’s Army (1894)</vt:lpstr>
      <vt:lpstr>The Pullman Strike (1894)</vt:lpstr>
      <vt:lpstr>The Pullman Strike (1894)</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In The News!</vt:lpstr>
      <vt:lpstr>The Hillary Chronicles</vt:lpstr>
      <vt:lpstr>IRS says criminals actually stole data on 330,000 -- three-times more than previously believed</vt:lpstr>
      <vt:lpstr>Morgan Freeman’s step-grand daughter stabbed to death in ritual</vt:lpstr>
      <vt:lpstr>Slide 49</vt:lpstr>
      <vt:lpstr>Ex-officials prosecuted for mishandling gov’t info see ‘double standard’ in Clinton case</vt:lpstr>
      <vt:lpstr>Trump reports for New York jury duty, takes campaign break</vt:lpstr>
      <vt:lpstr>Pentagon plans to increase drone flights by 50 percent by 2019</vt:lpstr>
      <vt:lpstr>After decades, Guardian Angels resume Central Park rounds</vt:lpstr>
      <vt:lpstr>Woman caught trying to break into jail, officials say Talisha McCann arrested in Alabama </vt:lpstr>
      <vt:lpstr>Slide 55</vt:lpstr>
      <vt:lpstr>Slide 56</vt:lpstr>
      <vt:lpstr>Company receives patent for 'space elevator'</vt:lpstr>
      <vt:lpstr>Army Ranger School to graduate its first two women</vt:lpstr>
      <vt:lpstr>Construction worker unearths a mass grave in Pennsylvania</vt:lpstr>
      <vt:lpstr>Slide 60</vt:lpstr>
      <vt:lpstr>Slide 61</vt:lpstr>
      <vt:lpstr>Slide 62</vt:lpstr>
      <vt:lpstr>Slide 63</vt:lpstr>
      <vt:lpstr>The Farmers’ Movements &amp; the   Rise of the Populists</vt:lpstr>
      <vt:lpstr>Political Organization</vt:lpstr>
      <vt:lpstr>The great temperance agitator—Carrie Nation</vt:lpstr>
      <vt:lpstr>The Farm Problem</vt:lpstr>
      <vt:lpstr>Slide 68</vt:lpstr>
      <vt:lpstr>The Currency Debate</vt:lpstr>
      <vt:lpstr>Greenback &amp; Silver Movements </vt:lpstr>
      <vt:lpstr>The Granger Movement</vt:lpstr>
      <vt:lpstr>The National Farmers’ Alliance</vt:lpstr>
      <vt:lpstr>The Populist Party</vt:lpstr>
      <vt:lpstr>The Election of 1892</vt:lpstr>
      <vt:lpstr>Slide 75</vt:lpstr>
      <vt:lpstr>The Election of 1896</vt:lpstr>
      <vt:lpstr>Slide 77</vt:lpstr>
      <vt:lpstr>Bryan: The Farmers’ Friend </vt:lpstr>
      <vt:lpstr>The Election of 1896</vt:lpstr>
      <vt:lpstr>The Election of 1896</vt:lpstr>
      <vt:lpstr>The McKinley Administration</vt:lpstr>
      <vt:lpstr>The McKinley Administration</vt:lpstr>
      <vt:lpstr>The McKinley Administration</vt:lpstr>
      <vt:lpstr>Conclusions:  A Decade of Dramatic Changes</vt:lpstr>
      <vt:lpstr>A Decade of Changes: The 1890s </vt:lpstr>
      <vt:lpstr>National Government in the Gilded Age:         A Sham of Democracy Activity </vt:lpstr>
      <vt:lpstr>Problems of Farmers</vt:lpstr>
      <vt:lpstr>Populist Allegory—The Wizard of Oz</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of the 1890s</dc:title>
  <dc:creator>E200203909</dc:creator>
  <cp:lastModifiedBy>ryansmith</cp:lastModifiedBy>
  <cp:revision>163</cp:revision>
  <cp:lastPrinted>1601-01-01T00:00:00Z</cp:lastPrinted>
  <dcterms:created xsi:type="dcterms:W3CDTF">2006-01-07T15:24:40Z</dcterms:created>
  <dcterms:modified xsi:type="dcterms:W3CDTF">2015-08-18T12:46:32Z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TC010690111033</vt:lpwstr>
  </property>
</Properties>
</file>